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s/slide3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50"/>
  </p:notesMasterIdLst>
  <p:sldIdLst>
    <p:sldId id="506" r:id="rId2"/>
    <p:sldId id="366" r:id="rId3"/>
    <p:sldId id="308" r:id="rId4"/>
    <p:sldId id="359" r:id="rId5"/>
    <p:sldId id="331" r:id="rId6"/>
    <p:sldId id="524" r:id="rId7"/>
    <p:sldId id="350" r:id="rId8"/>
    <p:sldId id="362" r:id="rId9"/>
    <p:sldId id="513" r:id="rId10"/>
    <p:sldId id="443" r:id="rId11"/>
    <p:sldId id="365" r:id="rId12"/>
    <p:sldId id="440" r:id="rId13"/>
    <p:sldId id="371" r:id="rId14"/>
    <p:sldId id="481" r:id="rId15"/>
    <p:sldId id="482" r:id="rId16"/>
    <p:sldId id="378" r:id="rId17"/>
    <p:sldId id="1078" r:id="rId18"/>
    <p:sldId id="474" r:id="rId19"/>
    <p:sldId id="425" r:id="rId20"/>
    <p:sldId id="483" r:id="rId21"/>
    <p:sldId id="379" r:id="rId22"/>
    <p:sldId id="561" r:id="rId23"/>
    <p:sldId id="501" r:id="rId24"/>
    <p:sldId id="489" r:id="rId25"/>
    <p:sldId id="419" r:id="rId26"/>
    <p:sldId id="607" r:id="rId27"/>
    <p:sldId id="493" r:id="rId28"/>
    <p:sldId id="382" r:id="rId29"/>
    <p:sldId id="386" r:id="rId30"/>
    <p:sldId id="441" r:id="rId31"/>
    <p:sldId id="445" r:id="rId32"/>
    <p:sldId id="263" r:id="rId33"/>
    <p:sldId id="451" r:id="rId34"/>
    <p:sldId id="455" r:id="rId35"/>
    <p:sldId id="447" r:id="rId36"/>
    <p:sldId id="466" r:id="rId37"/>
    <p:sldId id="463" r:id="rId38"/>
    <p:sldId id="465" r:id="rId39"/>
    <p:sldId id="449" r:id="rId40"/>
    <p:sldId id="576" r:id="rId41"/>
    <p:sldId id="409" r:id="rId42"/>
    <p:sldId id="516" r:id="rId43"/>
    <p:sldId id="314" r:id="rId44"/>
    <p:sldId id="315" r:id="rId45"/>
    <p:sldId id="320" r:id="rId46"/>
    <p:sldId id="321" r:id="rId47"/>
    <p:sldId id="323" r:id="rId48"/>
    <p:sldId id="32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75" autoAdjust="0"/>
  </p:normalViewPr>
  <p:slideViewPr>
    <p:cSldViewPr>
      <p:cViewPr varScale="1">
        <p:scale>
          <a:sx n="61" d="100"/>
          <a:sy n="61" d="100"/>
        </p:scale>
        <p:origin x="1656" y="72"/>
      </p:cViewPr>
      <p:guideLst>
        <p:guide orient="horz" pos="2160"/>
        <p:guide pos="2880"/>
      </p:guideLst>
    </p:cSldViewPr>
  </p:slideViewPr>
  <p:notesTextViewPr>
    <p:cViewPr>
      <p:scale>
        <a:sx n="1" d="1"/>
        <a:sy n="1" d="1"/>
      </p:scale>
      <p:origin x="0" y="0"/>
    </p:cViewPr>
  </p:notesTextViewPr>
  <p:sorterViewPr>
    <p:cViewPr varScale="1">
      <p:scale>
        <a:sx n="1" d="1"/>
        <a:sy n="1" d="1"/>
      </p:scale>
      <p:origin x="0" y="-125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8" Type="http://schemas.openxmlformats.org/officeDocument/2006/relationships/customXml" Target="../customXml/item4.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327661-4E2E-44D6-A846-5B4E06ACDE00}" type="datetimeFigureOut">
              <a:rPr lang="en-ZA" smtClean="0"/>
              <a:t>2019/11/22</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DCE721-0F28-4004-8FED-A4CD0AF80770}" type="slidenum">
              <a:rPr lang="en-ZA" smtClean="0"/>
              <a:t>‹#›</a:t>
            </a:fld>
            <a:endParaRPr lang="en-ZA"/>
          </a:p>
        </p:txBody>
      </p:sp>
    </p:spTree>
    <p:extLst>
      <p:ext uri="{BB962C8B-B14F-4D97-AF65-F5344CB8AC3E}">
        <p14:creationId xmlns:p14="http://schemas.microsoft.com/office/powerpoint/2010/main" val="319993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a:t>
            </a:r>
            <a:r>
              <a:rPr lang="en-ZA" baseline="0" dirty="0"/>
              <a:t> South Africa, we already have …..</a:t>
            </a:r>
            <a:endParaRPr lang="en-ZA" dirty="0"/>
          </a:p>
        </p:txBody>
      </p:sp>
      <p:sp>
        <p:nvSpPr>
          <p:cNvPr id="4" name="Slide Number Placeholder 3"/>
          <p:cNvSpPr>
            <a:spLocks noGrp="1"/>
          </p:cNvSpPr>
          <p:nvPr>
            <p:ph type="sldNum" sz="quarter" idx="10"/>
          </p:nvPr>
        </p:nvSpPr>
        <p:spPr/>
        <p:txBody>
          <a:bodyPr/>
          <a:lstStyle/>
          <a:p>
            <a:fld id="{C1210F3D-3481-4284-A151-5A4E4E581738}" type="slidenum">
              <a:rPr lang="en-ZA" smtClean="0"/>
              <a:t>3</a:t>
            </a:fld>
            <a:endParaRPr lang="en-ZA"/>
          </a:p>
        </p:txBody>
      </p:sp>
    </p:spTree>
    <p:extLst>
      <p:ext uri="{BB962C8B-B14F-4D97-AF65-F5344CB8AC3E}">
        <p14:creationId xmlns:p14="http://schemas.microsoft.com/office/powerpoint/2010/main" val="3148452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But start with WC/WDM!</a:t>
            </a:r>
          </a:p>
        </p:txBody>
      </p:sp>
      <p:sp>
        <p:nvSpPr>
          <p:cNvPr id="4" name="Slide Number Placeholder 3"/>
          <p:cNvSpPr>
            <a:spLocks noGrp="1"/>
          </p:cNvSpPr>
          <p:nvPr>
            <p:ph type="sldNum" sz="quarter" idx="10"/>
          </p:nvPr>
        </p:nvSpPr>
        <p:spPr/>
        <p:txBody>
          <a:bodyPr/>
          <a:lstStyle/>
          <a:p>
            <a:fld id="{C1210F3D-3481-4284-A151-5A4E4E581738}" type="slidenum">
              <a:rPr lang="en-ZA" smtClean="0"/>
              <a:t>15</a:t>
            </a:fld>
            <a:endParaRPr lang="en-ZA"/>
          </a:p>
        </p:txBody>
      </p:sp>
    </p:spTree>
    <p:extLst>
      <p:ext uri="{BB962C8B-B14F-4D97-AF65-F5344CB8AC3E}">
        <p14:creationId xmlns:p14="http://schemas.microsoft.com/office/powerpoint/2010/main" val="2253145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About 6% of all water used in the city is reused – from 13 WWTW</a:t>
            </a:r>
          </a:p>
        </p:txBody>
      </p:sp>
      <p:sp>
        <p:nvSpPr>
          <p:cNvPr id="4" name="Slide Number Placeholder 3"/>
          <p:cNvSpPr>
            <a:spLocks noGrp="1"/>
          </p:cNvSpPr>
          <p:nvPr>
            <p:ph type="sldNum" sz="quarter" idx="10"/>
          </p:nvPr>
        </p:nvSpPr>
        <p:spPr/>
        <p:txBody>
          <a:bodyPr/>
          <a:lstStyle/>
          <a:p>
            <a:fld id="{C1210F3D-3481-4284-A151-5A4E4E581738}" type="slidenum">
              <a:rPr lang="en-ZA" smtClean="0"/>
              <a:t>16</a:t>
            </a:fld>
            <a:endParaRPr lang="en-ZA"/>
          </a:p>
        </p:txBody>
      </p:sp>
    </p:spTree>
    <p:extLst>
      <p:ext uri="{BB962C8B-B14F-4D97-AF65-F5344CB8AC3E}">
        <p14:creationId xmlns:p14="http://schemas.microsoft.com/office/powerpoint/2010/main" val="1858917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ZA" dirty="0"/>
              <a:t>City promoted alternative water use throughout the drought – with relevant guidelines – only if done sensibly to avoid health risks, contamination of drinking water supply and environmental damage</a:t>
            </a:r>
          </a:p>
        </p:txBody>
      </p:sp>
      <p:sp>
        <p:nvSpPr>
          <p:cNvPr id="4" name="Slide Number Placeholder 3"/>
          <p:cNvSpPr>
            <a:spLocks noGrp="1"/>
          </p:cNvSpPr>
          <p:nvPr>
            <p:ph type="sldNum" sz="quarter" idx="10"/>
          </p:nvPr>
        </p:nvSpPr>
        <p:spPr/>
        <p:txBody>
          <a:bodyPr/>
          <a:lstStyle/>
          <a:p>
            <a:fld id="{0E4C21B7-E37D-4F8F-8717-982FD597B980}" type="slidenum">
              <a:rPr lang="en-ZA" smtClean="0"/>
              <a:t>17</a:t>
            </a:fld>
            <a:endParaRPr lang="en-ZA"/>
          </a:p>
        </p:txBody>
      </p:sp>
    </p:spTree>
    <p:extLst>
      <p:ext uri="{BB962C8B-B14F-4D97-AF65-F5344CB8AC3E}">
        <p14:creationId xmlns:p14="http://schemas.microsoft.com/office/powerpoint/2010/main" val="135936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South Africa, the use of </a:t>
            </a:r>
            <a:r>
              <a:rPr lang="en-ZA" sz="1200" kern="1200" dirty="0" err="1">
                <a:solidFill>
                  <a:schemeClr val="tx1"/>
                </a:solidFill>
                <a:effectLst/>
                <a:latin typeface="+mn-lt"/>
                <a:ea typeface="+mn-ea"/>
                <a:cs typeface="+mn-cs"/>
              </a:rPr>
              <a:t>greywater</a:t>
            </a:r>
            <a:r>
              <a:rPr lang="en-ZA" sz="1200" kern="1200" dirty="0">
                <a:solidFill>
                  <a:schemeClr val="tx1"/>
                </a:solidFill>
                <a:effectLst/>
                <a:latin typeface="+mn-lt"/>
                <a:ea typeface="+mn-ea"/>
                <a:cs typeface="+mn-cs"/>
              </a:rPr>
              <a:t> by individuals and companies has mainly been restricted to areas where alternative water sources are sought – often (but not always) during times of drought. This is partly owing to the fact that there remains little in the way of published local guidance as to how </a:t>
            </a:r>
            <a:r>
              <a:rPr lang="en-ZA" sz="1200" kern="1200" dirty="0" err="1">
                <a:solidFill>
                  <a:schemeClr val="tx1"/>
                </a:solidFill>
                <a:effectLst/>
                <a:latin typeface="+mn-lt"/>
                <a:ea typeface="+mn-ea"/>
                <a:cs typeface="+mn-cs"/>
              </a:rPr>
              <a:t>greywater</a:t>
            </a:r>
            <a:r>
              <a:rPr lang="en-ZA" sz="1200" kern="1200" dirty="0">
                <a:solidFill>
                  <a:schemeClr val="tx1"/>
                </a:solidFill>
                <a:effectLst/>
                <a:latin typeface="+mn-lt"/>
                <a:ea typeface="+mn-ea"/>
                <a:cs typeface="+mn-cs"/>
              </a:rPr>
              <a:t> systems should be designed, operated and maintained as part of an integrated water supply system. This project was thus aimed at providing the necessary guidance to support the wider adoption of domestic </a:t>
            </a:r>
            <a:r>
              <a:rPr lang="en-ZA" sz="1200" kern="1200" dirty="0" err="1">
                <a:solidFill>
                  <a:schemeClr val="tx1"/>
                </a:solidFill>
                <a:effectLst/>
                <a:latin typeface="+mn-lt"/>
                <a:ea typeface="+mn-ea"/>
                <a:cs typeface="+mn-cs"/>
              </a:rPr>
              <a:t>greywater</a:t>
            </a:r>
            <a:r>
              <a:rPr lang="en-ZA" sz="1200" kern="1200" dirty="0">
                <a:solidFill>
                  <a:schemeClr val="tx1"/>
                </a:solidFill>
                <a:effectLst/>
                <a:latin typeface="+mn-lt"/>
                <a:ea typeface="+mn-ea"/>
                <a:cs typeface="+mn-cs"/>
              </a:rPr>
              <a:t> management and use in South Africa. </a:t>
            </a:r>
            <a:r>
              <a:rPr lang="en-ZA" dirty="0"/>
              <a:t>Very often simple, home-based systems are installed in response to drought conditions and water restrictions, but little is known about the potential risks associated with these sorts of practices – and the impacts of larger-scale implementation of </a:t>
            </a:r>
            <a:r>
              <a:rPr lang="en-ZA" dirty="0" err="1"/>
              <a:t>greywater</a:t>
            </a:r>
            <a:r>
              <a:rPr lang="en-ZA" dirty="0"/>
              <a:t> harvesting. </a:t>
            </a:r>
          </a:p>
        </p:txBody>
      </p:sp>
      <p:sp>
        <p:nvSpPr>
          <p:cNvPr id="4" name="Slide Number Placeholder 3"/>
          <p:cNvSpPr>
            <a:spLocks noGrp="1"/>
          </p:cNvSpPr>
          <p:nvPr>
            <p:ph type="sldNum" sz="quarter" idx="10"/>
          </p:nvPr>
        </p:nvSpPr>
        <p:spPr/>
        <p:txBody>
          <a:bodyPr/>
          <a:lstStyle/>
          <a:p>
            <a:fld id="{C1210F3D-3481-4284-A151-5A4E4E581738}" type="slidenum">
              <a:rPr lang="en-ZA" smtClean="0"/>
              <a:t>19</a:t>
            </a:fld>
            <a:endParaRPr lang="en-ZA"/>
          </a:p>
        </p:txBody>
      </p:sp>
    </p:spTree>
    <p:extLst>
      <p:ext uri="{BB962C8B-B14F-4D97-AF65-F5344CB8AC3E}">
        <p14:creationId xmlns:p14="http://schemas.microsoft.com/office/powerpoint/2010/main" val="1136599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5175" cy="3430588"/>
          </a:xfrm>
        </p:spPr>
      </p:sp>
      <p:sp>
        <p:nvSpPr>
          <p:cNvPr id="3" name="Notes Placeholder 2"/>
          <p:cNvSpPr>
            <a:spLocks noGrp="1"/>
          </p:cNvSpPr>
          <p:nvPr>
            <p:ph type="body" idx="1"/>
          </p:nvPr>
        </p:nvSpPr>
        <p:spPr/>
        <p:txBody>
          <a:bodyPr/>
          <a:lstStyle/>
          <a:p>
            <a:r>
              <a:rPr lang="en-ZA" dirty="0"/>
              <a:t>Different approach – of course RWH can also be used as a drainage mechanism and Neil will explain this further in his talk about </a:t>
            </a:r>
            <a:r>
              <a:rPr lang="en-ZA" dirty="0" err="1"/>
              <a:t>SuDS</a:t>
            </a:r>
            <a:endParaRPr lang="en-ZA" dirty="0"/>
          </a:p>
        </p:txBody>
      </p:sp>
      <p:sp>
        <p:nvSpPr>
          <p:cNvPr id="4" name="Slide Number Placeholder 3"/>
          <p:cNvSpPr>
            <a:spLocks noGrp="1"/>
          </p:cNvSpPr>
          <p:nvPr>
            <p:ph type="sldNum" sz="quarter" idx="10"/>
          </p:nvPr>
        </p:nvSpPr>
        <p:spPr/>
        <p:txBody>
          <a:bodyPr/>
          <a:lstStyle/>
          <a:p>
            <a:pPr>
              <a:buClr>
                <a:prstClr val="black"/>
              </a:buClr>
            </a:pPr>
            <a:fld id="{FFEE96C9-15D8-4E5C-A457-2051C02FAAB1}" type="slidenum">
              <a:rPr lang="en-ZA" smtClean="0">
                <a:solidFill>
                  <a:prstClr val="black"/>
                </a:solidFill>
              </a:rPr>
              <a:pPr>
                <a:buClr>
                  <a:prstClr val="black"/>
                </a:buClr>
              </a:pPr>
              <a:t>21</a:t>
            </a:fld>
            <a:endParaRPr lang="en-ZA">
              <a:solidFill>
                <a:prstClr val="black"/>
              </a:solidFill>
            </a:endParaRPr>
          </a:p>
        </p:txBody>
      </p:sp>
    </p:spTree>
    <p:extLst>
      <p:ext uri="{BB962C8B-B14F-4D97-AF65-F5344CB8AC3E}">
        <p14:creationId xmlns:p14="http://schemas.microsoft.com/office/powerpoint/2010/main" val="2261235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5175" cy="3430588"/>
          </a:xfrm>
        </p:spPr>
      </p:sp>
      <p:sp>
        <p:nvSpPr>
          <p:cNvPr id="3" name="Notes Placeholder 2"/>
          <p:cNvSpPr>
            <a:spLocks noGrp="1"/>
          </p:cNvSpPr>
          <p:nvPr>
            <p:ph type="body" idx="1"/>
          </p:nvPr>
        </p:nvSpPr>
        <p:spPr/>
        <p:txBody>
          <a:bodyPr/>
          <a:lstStyle/>
          <a:p>
            <a:r>
              <a:rPr lang="en-ZA" dirty="0"/>
              <a:t>AWRMS is an example of a</a:t>
            </a:r>
            <a:r>
              <a:rPr lang="en-ZA" baseline="0" dirty="0"/>
              <a:t> long-term </a:t>
            </a:r>
            <a:r>
              <a:rPr lang="en-ZA" baseline="0" dirty="0" err="1"/>
              <a:t>stormwater</a:t>
            </a:r>
            <a:r>
              <a:rPr lang="en-ZA" baseline="0" dirty="0"/>
              <a:t> management system</a:t>
            </a:r>
            <a:r>
              <a:rPr lang="en-ZA" dirty="0"/>
              <a:t> where water is temporarily stored in the unconfined aquifer that underlies the area. The town</a:t>
            </a:r>
            <a:r>
              <a:rPr lang="en-ZA" baseline="0" dirty="0"/>
              <a:t> of </a:t>
            </a:r>
            <a:r>
              <a:rPr lang="en-ZA" dirty="0"/>
              <a:t>Atlantis was planned with MAR in mind, with fully separated residential and industrial areas. This allowed for the separation of high- and low-quality wastewater effluent and </a:t>
            </a:r>
            <a:r>
              <a:rPr lang="en-ZA" dirty="0" err="1"/>
              <a:t>stormwater</a:t>
            </a:r>
            <a:r>
              <a:rPr lang="en-ZA" dirty="0"/>
              <a:t>.</a:t>
            </a:r>
          </a:p>
        </p:txBody>
      </p:sp>
      <p:sp>
        <p:nvSpPr>
          <p:cNvPr id="4" name="Slide Number Placeholder 3"/>
          <p:cNvSpPr>
            <a:spLocks noGrp="1"/>
          </p:cNvSpPr>
          <p:nvPr>
            <p:ph type="sldNum" sz="quarter" idx="10"/>
          </p:nvPr>
        </p:nvSpPr>
        <p:spPr/>
        <p:txBody>
          <a:bodyPr/>
          <a:lstStyle/>
          <a:p>
            <a:pPr>
              <a:buClr>
                <a:prstClr val="black"/>
              </a:buClr>
            </a:pPr>
            <a:fld id="{FFEE96C9-15D8-4E5C-A457-2051C02FAAB1}" type="slidenum">
              <a:rPr lang="en-ZA" smtClean="0">
                <a:solidFill>
                  <a:prstClr val="black"/>
                </a:solidFill>
              </a:rPr>
              <a:pPr>
                <a:buClr>
                  <a:prstClr val="black"/>
                </a:buClr>
              </a:pPr>
              <a:t>24</a:t>
            </a:fld>
            <a:endParaRPr lang="en-ZA">
              <a:solidFill>
                <a:prstClr val="black"/>
              </a:solidFill>
            </a:endParaRPr>
          </a:p>
        </p:txBody>
      </p:sp>
    </p:spTree>
    <p:extLst>
      <p:ext uri="{BB962C8B-B14F-4D97-AF65-F5344CB8AC3E}">
        <p14:creationId xmlns:p14="http://schemas.microsoft.com/office/powerpoint/2010/main" val="187840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ZA"/>
          </a:p>
        </p:txBody>
      </p:sp>
      <p:sp>
        <p:nvSpPr>
          <p:cNvPr id="4" name="Header Placeholder 3"/>
          <p:cNvSpPr>
            <a:spLocks noGrp="1"/>
          </p:cNvSpPr>
          <p:nvPr>
            <p:ph type="hdr" sz="quarter" idx="10"/>
          </p:nvPr>
        </p:nvSpPr>
        <p:spPr/>
        <p:txBody>
          <a:bodyPr/>
          <a:lstStyle/>
          <a:p>
            <a:pPr>
              <a:buClr>
                <a:prstClr val="black"/>
              </a:buClr>
              <a:defRPr/>
            </a:pPr>
            <a:r>
              <a:rPr lang="en-ZA">
                <a:solidFill>
                  <a:prstClr val="black"/>
                </a:solidFill>
              </a:rPr>
              <a:t>Ridding stormwater of litter, 4. SUDS</a:t>
            </a:r>
          </a:p>
        </p:txBody>
      </p:sp>
      <p:sp>
        <p:nvSpPr>
          <p:cNvPr id="5" name="Slide Number Placeholder 4"/>
          <p:cNvSpPr>
            <a:spLocks noGrp="1"/>
          </p:cNvSpPr>
          <p:nvPr>
            <p:ph type="sldNum" sz="quarter" idx="11"/>
          </p:nvPr>
        </p:nvSpPr>
        <p:spPr/>
        <p:txBody>
          <a:bodyPr/>
          <a:lstStyle/>
          <a:p>
            <a:pPr>
              <a:buClr>
                <a:prstClr val="black"/>
              </a:buClr>
              <a:defRPr/>
            </a:pPr>
            <a:fld id="{484DC8C1-5CDA-49DC-BDE7-4F00EF448BE9}" type="slidenum">
              <a:rPr lang="en-ZA" smtClean="0">
                <a:solidFill>
                  <a:prstClr val="black"/>
                </a:solidFill>
              </a:rPr>
              <a:pPr>
                <a:buClr>
                  <a:prstClr val="black"/>
                </a:buClr>
                <a:defRPr/>
              </a:pPr>
              <a:t>25</a:t>
            </a:fld>
            <a:endParaRPr lang="en-ZA">
              <a:solidFill>
                <a:prstClr val="black"/>
              </a:solidFill>
            </a:endParaRPr>
          </a:p>
        </p:txBody>
      </p:sp>
    </p:spTree>
    <p:extLst>
      <p:ext uri="{BB962C8B-B14F-4D97-AF65-F5344CB8AC3E}">
        <p14:creationId xmlns:p14="http://schemas.microsoft.com/office/powerpoint/2010/main" val="1657692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FF0000"/>
                </a:solidFill>
                <a:latin typeface="Arial" panose="020B0604020202020204" pitchFamily="34" charset="0"/>
              </a:rPr>
              <a:t>The S</a:t>
            </a:r>
            <a:r>
              <a:rPr lang="en-ZA" sz="1200" i="1" dirty="0">
                <a:solidFill>
                  <a:srgbClr val="FF0000"/>
                </a:solidFill>
                <a:latin typeface="Arial" panose="020B0604020202020204" pitchFamily="34" charset="0"/>
              </a:rPr>
              <a:t>ponge City </a:t>
            </a:r>
            <a:r>
              <a:rPr lang="en-ZA" sz="1200" dirty="0">
                <a:solidFill>
                  <a:srgbClr val="FF0000"/>
                </a:solidFill>
                <a:latin typeface="Arial" panose="020B0604020202020204" pitchFamily="34" charset="0"/>
              </a:rPr>
              <a:t>absorbs rain water, which is then naturally filtered by the soil and allowed to reach urban aquifers; allowing for extraction of water from the ground through wells which can be treated and used for city water supply.</a:t>
            </a:r>
            <a:endParaRPr lang="en-ZA" dirty="0"/>
          </a:p>
        </p:txBody>
      </p:sp>
      <p:sp>
        <p:nvSpPr>
          <p:cNvPr id="4" name="Slide Number Placeholder 3"/>
          <p:cNvSpPr>
            <a:spLocks noGrp="1"/>
          </p:cNvSpPr>
          <p:nvPr>
            <p:ph type="sldNum" sz="quarter" idx="10"/>
          </p:nvPr>
        </p:nvSpPr>
        <p:spPr/>
        <p:txBody>
          <a:bodyPr/>
          <a:lstStyle/>
          <a:p>
            <a:fld id="{C1210F3D-3481-4284-A151-5A4E4E581738}" type="slidenum">
              <a:rPr lang="en-ZA" smtClean="0"/>
              <a:t>28</a:t>
            </a:fld>
            <a:endParaRPr lang="en-ZA"/>
          </a:p>
        </p:txBody>
      </p:sp>
    </p:spTree>
    <p:extLst>
      <p:ext uri="{BB962C8B-B14F-4D97-AF65-F5344CB8AC3E}">
        <p14:creationId xmlns:p14="http://schemas.microsoft.com/office/powerpoint/2010/main" val="34017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concept has to be sold to the relevant stakeholders – these are the likely areas of interest for target audiences.</a:t>
            </a:r>
            <a:endParaRPr lang="en-GB" dirty="0"/>
          </a:p>
          <a:p>
            <a:endParaRPr lang="en-ZA" dirty="0"/>
          </a:p>
        </p:txBody>
      </p:sp>
      <p:sp>
        <p:nvSpPr>
          <p:cNvPr id="4" name="Slide Number Placeholder 3"/>
          <p:cNvSpPr>
            <a:spLocks noGrp="1"/>
          </p:cNvSpPr>
          <p:nvPr>
            <p:ph type="sldNum" sz="quarter" idx="10"/>
          </p:nvPr>
        </p:nvSpPr>
        <p:spPr/>
        <p:txBody>
          <a:bodyPr/>
          <a:lstStyle/>
          <a:p>
            <a:fld id="{59DCE721-0F28-4004-8FED-A4CD0AF80770}" type="slidenum">
              <a:rPr lang="en-ZA" smtClean="0"/>
              <a:t>36</a:t>
            </a:fld>
            <a:endParaRPr lang="en-ZA"/>
          </a:p>
        </p:txBody>
      </p:sp>
    </p:spTree>
    <p:extLst>
      <p:ext uri="{BB962C8B-B14F-4D97-AF65-F5344CB8AC3E}">
        <p14:creationId xmlns:p14="http://schemas.microsoft.com/office/powerpoint/2010/main" val="177468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sz="1200" kern="1200" dirty="0">
                <a:solidFill>
                  <a:schemeClr val="tx1"/>
                </a:solidFill>
                <a:effectLst/>
                <a:latin typeface="+mn-lt"/>
                <a:ea typeface="+mn-ea"/>
                <a:cs typeface="+mn-cs"/>
              </a:rPr>
              <a:t>Currently more than 60% of South Africa’s population live in urban centres that account for only 1.5% of the country’s surface area, and this figure is predicted to increase to over 70% by 2030. The result has been, and continues to be, an increasing demand for all resources, including water. Rapid urbanisation further complicates the situation as it</a:t>
            </a:r>
            <a:r>
              <a:rPr lang="en-GB" sz="1200" i="1" kern="1200" dirty="0">
                <a:solidFill>
                  <a:schemeClr val="tx1"/>
                </a:solidFill>
                <a:effectLst/>
                <a:latin typeface="+mn-lt"/>
                <a:ea typeface="+mn-ea"/>
                <a:cs typeface="+mn-cs"/>
              </a:rPr>
              <a:t> “affects many resources and components of the environment in urban areas and beyond” </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61FCDE-06B5-43AE-B23C-06C1C261AFD9}" type="slidenum">
              <a:rPr lang="en-US" smtClean="0"/>
              <a:t>4</a:t>
            </a:fld>
            <a:endParaRPr lang="en-US"/>
          </a:p>
        </p:txBody>
      </p:sp>
    </p:spTree>
    <p:extLst>
      <p:ext uri="{BB962C8B-B14F-4D97-AF65-F5344CB8AC3E}">
        <p14:creationId xmlns:p14="http://schemas.microsoft.com/office/powerpoint/2010/main" val="55740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South Africa’s crisis is fast approaching - it</a:t>
            </a:r>
            <a:r>
              <a:rPr lang="en-ZA" baseline="0" dirty="0"/>
              <a:t> is generally thought of as too much, too little, too dirty</a:t>
            </a:r>
            <a:r>
              <a:rPr lang="en-ZA" dirty="0"/>
              <a:t>. As the availability of easily-accessible water of good enough quality becomes more critical, there is increasing pressure to seek out alternative (and diverse) sources of water. And the future looks pretty bleak. The latest report (Parched Prospects) by the Institute for Security</a:t>
            </a:r>
            <a:r>
              <a:rPr lang="en-ZA" baseline="0" dirty="0"/>
              <a:t> Studies states that </a:t>
            </a:r>
            <a:r>
              <a:rPr lang="en-ZA" dirty="0"/>
              <a:t>SA is overexploiting its water resources at the national level. This means that national water withdrawals for municipal, industrial and agricultural</a:t>
            </a:r>
            <a:r>
              <a:rPr lang="en-ZA" baseline="0" dirty="0"/>
              <a:t> sectors will increase over the next 20 years to </a:t>
            </a:r>
            <a:r>
              <a:rPr lang="en-ZA" dirty="0"/>
              <a:t>exceed sustainable levels of supply. </a:t>
            </a:r>
            <a:r>
              <a:rPr lang="en-ZA" sz="1200" b="0" i="0" u="none" strike="noStrike" kern="1200" baseline="0" dirty="0">
                <a:solidFill>
                  <a:schemeClr val="tx1"/>
                </a:solidFill>
                <a:latin typeface="+mn-lt"/>
                <a:ea typeface="+mn-ea"/>
                <a:cs typeface="+mn-cs"/>
              </a:rPr>
              <a:t>Proposed interventions for increasing supply and reducing demand are not enough to reconcile the gap between withdrawals and supply. More must be done to bring the South African water sector into balance and reconcile future national water withdrawals with future national supply.</a:t>
            </a:r>
            <a:endParaRPr lang="en-ZA" dirty="0"/>
          </a:p>
        </p:txBody>
      </p:sp>
      <p:sp>
        <p:nvSpPr>
          <p:cNvPr id="4" name="Slide Number Placeholder 3"/>
          <p:cNvSpPr>
            <a:spLocks noGrp="1"/>
          </p:cNvSpPr>
          <p:nvPr>
            <p:ph type="sldNum" sz="quarter" idx="10"/>
          </p:nvPr>
        </p:nvSpPr>
        <p:spPr/>
        <p:txBody>
          <a:bodyPr/>
          <a:lstStyle/>
          <a:p>
            <a:fld id="{C1210F3D-3481-4284-A151-5A4E4E581738}" type="slidenum">
              <a:rPr lang="en-ZA" smtClean="0"/>
              <a:t>5</a:t>
            </a:fld>
            <a:endParaRPr lang="en-ZA"/>
          </a:p>
        </p:txBody>
      </p:sp>
    </p:spTree>
    <p:extLst>
      <p:ext uri="{BB962C8B-B14F-4D97-AF65-F5344CB8AC3E}">
        <p14:creationId xmlns:p14="http://schemas.microsoft.com/office/powerpoint/2010/main" val="682723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WSUD is a multi-disciplined approach to urban water management aimed at ensuring that the urban water cycle is managed in a more sustainable manner which in turn will improve water security. It does this by focusing on the interaction between the urban built form and water resources management (Wong, 2006). By considering all aspects of the water cycle and their interaction with urban design, WSUD aims to be the medium through which sustainable urban water management (SUWM) can be achieved, where the sustainability objectives in this regard can be described as “</a:t>
            </a:r>
            <a:r>
              <a:rPr lang="en-GB" sz="1200" i="1" kern="1200" dirty="0">
                <a:solidFill>
                  <a:schemeClr val="tx1"/>
                </a:solidFill>
                <a:effectLst/>
                <a:latin typeface="+mn-lt"/>
                <a:ea typeface="+mn-ea"/>
                <a:cs typeface="+mn-cs"/>
              </a:rPr>
              <a:t>satisfying water related needs … at the lowest cost to society whilst minimising environmental and social impacts</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1E61FCDE-06B5-43AE-B23C-06C1C261AFD9}" type="slidenum">
              <a:rPr lang="en-US" smtClean="0"/>
              <a:t>8</a:t>
            </a:fld>
            <a:endParaRPr lang="en-US"/>
          </a:p>
        </p:txBody>
      </p:sp>
    </p:spTree>
    <p:extLst>
      <p:ext uri="{BB962C8B-B14F-4D97-AF65-F5344CB8AC3E}">
        <p14:creationId xmlns:p14="http://schemas.microsoft.com/office/powerpoint/2010/main" val="258560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that WSD is not ONLY about stormwater and wetlands- and can be done at a range of scales, from household to city scale</a:t>
            </a:r>
            <a:endParaRPr lang="en-ZA" dirty="0"/>
          </a:p>
        </p:txBody>
      </p:sp>
      <p:sp>
        <p:nvSpPr>
          <p:cNvPr id="4" name="Slide Number Placeholder 3"/>
          <p:cNvSpPr>
            <a:spLocks noGrp="1"/>
          </p:cNvSpPr>
          <p:nvPr>
            <p:ph type="sldNum" sz="quarter" idx="5"/>
          </p:nvPr>
        </p:nvSpPr>
        <p:spPr/>
        <p:txBody>
          <a:bodyPr/>
          <a:lstStyle/>
          <a:p>
            <a:fld id="{C1210F3D-3481-4284-A151-5A4E4E581738}" type="slidenum">
              <a:rPr lang="en-ZA" smtClean="0"/>
              <a:t>10</a:t>
            </a:fld>
            <a:endParaRPr lang="en-ZA"/>
          </a:p>
        </p:txBody>
      </p:sp>
    </p:spTree>
    <p:extLst>
      <p:ext uri="{BB962C8B-B14F-4D97-AF65-F5344CB8AC3E}">
        <p14:creationId xmlns:p14="http://schemas.microsoft.com/office/powerpoint/2010/main" val="239500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multi-objective approach offered by WSUD could offer a way forward for South Africa to meet the challenges of water resource constraints and service delivery by facilitating a change within cities from water wasteful to water sensitive environments. </a:t>
            </a:r>
            <a:r>
              <a:rPr lang="en-US" baseline="0" dirty="0"/>
              <a:t>Dealing with risk!</a:t>
            </a:r>
            <a:endParaRPr lang="en-GB" dirty="0"/>
          </a:p>
        </p:txBody>
      </p:sp>
      <p:sp>
        <p:nvSpPr>
          <p:cNvPr id="4" name="Slide Number Placeholder 3"/>
          <p:cNvSpPr>
            <a:spLocks noGrp="1"/>
          </p:cNvSpPr>
          <p:nvPr>
            <p:ph type="sldNum" sz="quarter" idx="10"/>
          </p:nvPr>
        </p:nvSpPr>
        <p:spPr/>
        <p:txBody>
          <a:bodyPr/>
          <a:lstStyle/>
          <a:p>
            <a:fld id="{1E61FCDE-06B5-43AE-B23C-06C1C261AFD9}" type="slidenum">
              <a:rPr lang="en-US" smtClean="0"/>
              <a:t>11</a:t>
            </a:fld>
            <a:endParaRPr lang="en-US"/>
          </a:p>
        </p:txBody>
      </p:sp>
    </p:spTree>
    <p:extLst>
      <p:ext uri="{BB962C8B-B14F-4D97-AF65-F5344CB8AC3E}">
        <p14:creationId xmlns:p14="http://schemas.microsoft.com/office/powerpoint/2010/main" val="834630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For example in Cape Town 3 times as much rain falls on the city as we use potable water</a:t>
            </a:r>
          </a:p>
        </p:txBody>
      </p:sp>
      <p:sp>
        <p:nvSpPr>
          <p:cNvPr id="4" name="Slide Number Placeholder 3"/>
          <p:cNvSpPr>
            <a:spLocks noGrp="1"/>
          </p:cNvSpPr>
          <p:nvPr>
            <p:ph type="sldNum" sz="quarter" idx="10"/>
          </p:nvPr>
        </p:nvSpPr>
        <p:spPr/>
        <p:txBody>
          <a:bodyPr/>
          <a:lstStyle/>
          <a:p>
            <a:fld id="{59DCE721-0F28-4004-8FED-A4CD0AF80770}" type="slidenum">
              <a:rPr lang="en-ZA" smtClean="0"/>
              <a:t>12</a:t>
            </a:fld>
            <a:endParaRPr lang="en-ZA"/>
          </a:p>
        </p:txBody>
      </p:sp>
    </p:spTree>
    <p:extLst>
      <p:ext uri="{BB962C8B-B14F-4D97-AF65-F5344CB8AC3E}">
        <p14:creationId xmlns:p14="http://schemas.microsoft.com/office/powerpoint/2010/main" val="361405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Recycled sewage includes greywater use also</a:t>
            </a:r>
          </a:p>
        </p:txBody>
      </p:sp>
      <p:sp>
        <p:nvSpPr>
          <p:cNvPr id="4" name="Slide Number Placeholder 3"/>
          <p:cNvSpPr>
            <a:spLocks noGrp="1"/>
          </p:cNvSpPr>
          <p:nvPr>
            <p:ph type="sldNum" sz="quarter" idx="10"/>
          </p:nvPr>
        </p:nvSpPr>
        <p:spPr/>
        <p:txBody>
          <a:bodyPr/>
          <a:lstStyle/>
          <a:p>
            <a:fld id="{59DCE721-0F28-4004-8FED-A4CD0AF80770}" type="slidenum">
              <a:rPr lang="en-ZA" smtClean="0"/>
              <a:t>13</a:t>
            </a:fld>
            <a:endParaRPr lang="en-ZA"/>
          </a:p>
        </p:txBody>
      </p:sp>
    </p:spTree>
    <p:extLst>
      <p:ext uri="{BB962C8B-B14F-4D97-AF65-F5344CB8AC3E}">
        <p14:creationId xmlns:p14="http://schemas.microsoft.com/office/powerpoint/2010/main" val="50249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Important innovations around new sanitation, water treatment and wastewater treatment technologies, water efficiency measures, non-revenue water and alternatives sources of supply. Its simply a matter of the relative costs and risk – how do we do this efficiently and safely? </a:t>
            </a:r>
          </a:p>
        </p:txBody>
      </p:sp>
      <p:sp>
        <p:nvSpPr>
          <p:cNvPr id="4" name="Slide Number Placeholder 3"/>
          <p:cNvSpPr>
            <a:spLocks noGrp="1"/>
          </p:cNvSpPr>
          <p:nvPr>
            <p:ph type="sldNum" sz="quarter" idx="10"/>
          </p:nvPr>
        </p:nvSpPr>
        <p:spPr/>
        <p:txBody>
          <a:bodyPr/>
          <a:lstStyle/>
          <a:p>
            <a:fld id="{0E4C21B7-E37D-4F8F-8717-982FD597B980}" type="slidenum">
              <a:rPr lang="en-ZA" smtClean="0"/>
              <a:t>14</a:t>
            </a:fld>
            <a:endParaRPr lang="en-ZA"/>
          </a:p>
        </p:txBody>
      </p:sp>
    </p:spTree>
    <p:extLst>
      <p:ext uri="{BB962C8B-B14F-4D97-AF65-F5344CB8AC3E}">
        <p14:creationId xmlns:p14="http://schemas.microsoft.com/office/powerpoint/2010/main" val="842987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1" y="3446010"/>
            <a:ext cx="9144000" cy="244170"/>
          </a:xfrm>
          <a:prstGeom prst="rect">
            <a:avLst/>
          </a:prstGeom>
          <a:solidFill>
            <a:srgbClr val="2AC9A7">
              <a:alpha val="49804"/>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34"/>
          </a:p>
        </p:txBody>
      </p:sp>
      <p:sp>
        <p:nvSpPr>
          <p:cNvPr id="10" name="Rectangle 9"/>
          <p:cNvSpPr/>
          <p:nvPr/>
        </p:nvSpPr>
        <p:spPr>
          <a:xfrm>
            <a:off x="3" y="3471877"/>
            <a:ext cx="9144001" cy="140677"/>
          </a:xfrm>
          <a:prstGeom prst="rect">
            <a:avLst/>
          </a:prstGeom>
          <a:solidFill>
            <a:srgbClr val="C78C65"/>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34"/>
          </a:p>
        </p:txBody>
      </p:sp>
      <p:sp useBgFill="1">
        <p:nvSpPr>
          <p:cNvPr id="30" name="Rounded Rectangle 29"/>
          <p:cNvSpPr/>
          <p:nvPr/>
        </p:nvSpPr>
        <p:spPr bwMode="white">
          <a:xfrm>
            <a:off x="5940167" y="3758748"/>
            <a:ext cx="262845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34"/>
          </a:p>
        </p:txBody>
      </p:sp>
      <p:sp useBgFill="1">
        <p:nvSpPr>
          <p:cNvPr id="31" name="Rounded Rectangle 30"/>
          <p:cNvSpPr/>
          <p:nvPr/>
        </p:nvSpPr>
        <p:spPr bwMode="white">
          <a:xfrm>
            <a:off x="7627381" y="3857331"/>
            <a:ext cx="1373071"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34"/>
          </a:p>
        </p:txBody>
      </p:sp>
      <p:sp>
        <p:nvSpPr>
          <p:cNvPr id="9" name="Subtitle 8"/>
          <p:cNvSpPr>
            <a:spLocks noGrp="1"/>
          </p:cNvSpPr>
          <p:nvPr>
            <p:ph type="subTitle" idx="1" hasCustomPrompt="1"/>
          </p:nvPr>
        </p:nvSpPr>
        <p:spPr>
          <a:xfrm>
            <a:off x="450927" y="3692624"/>
            <a:ext cx="5489226" cy="1752600"/>
          </a:xfrm>
        </p:spPr>
        <p:txBody>
          <a:bodyPr vert="horz">
            <a:normAutofit/>
          </a:bodyPr>
          <a:lstStyle>
            <a:lvl1pPr marL="93501" indent="0">
              <a:buNone/>
              <a:defRPr lang="en-US" sz="1662" dirty="0">
                <a:solidFill>
                  <a:srgbClr val="000000"/>
                </a:solidFill>
              </a:defRPr>
            </a:lvl1pPr>
          </a:lstStyle>
          <a:p>
            <a:pPr lvl="0"/>
            <a:r>
              <a:rPr kumimoji="0" lang="en-US" dirty="0"/>
              <a:t>Author Names, Presentation data, Project information</a:t>
            </a:r>
          </a:p>
          <a:p>
            <a:pPr lvl="0"/>
            <a:endParaRPr kumimoji="0" lang="en-US"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45" y="5694232"/>
            <a:ext cx="1275021" cy="108486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828" y="5676379"/>
            <a:ext cx="1107935" cy="1122707"/>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t="37857" b="285"/>
          <a:stretch/>
        </p:blipFill>
        <p:spPr>
          <a:xfrm>
            <a:off x="1" y="0"/>
            <a:ext cx="9144000" cy="3501008"/>
          </a:xfrm>
          <a:prstGeom prst="rect">
            <a:avLst/>
          </a:prstGeom>
          <a:effectLst>
            <a:outerShdw blurRad="50800" dist="50800" dir="5400000" algn="ctr" rotWithShape="0">
              <a:srgbClr val="000000">
                <a:alpha val="80000"/>
              </a:srgbClr>
            </a:outerShdw>
          </a:effectLst>
        </p:spPr>
      </p:pic>
      <p:sp>
        <p:nvSpPr>
          <p:cNvPr id="11" name="Rectangle 10"/>
          <p:cNvSpPr/>
          <p:nvPr/>
        </p:nvSpPr>
        <p:spPr>
          <a:xfrm>
            <a:off x="5940153" y="3683705"/>
            <a:ext cx="3203850" cy="72599"/>
          </a:xfrm>
          <a:prstGeom prst="rect">
            <a:avLst/>
          </a:prstGeom>
          <a:solidFill>
            <a:srgbClr val="2B689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534"/>
          </a:p>
        </p:txBody>
      </p:sp>
    </p:spTree>
    <p:extLst>
      <p:ext uri="{BB962C8B-B14F-4D97-AF65-F5344CB8AC3E}">
        <p14:creationId xmlns:p14="http://schemas.microsoft.com/office/powerpoint/2010/main" val="365953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kumimoji="0" lang="en-US" dirty="0"/>
              <a:t>Enter Heading</a:t>
            </a:r>
          </a:p>
        </p:txBody>
      </p:sp>
      <p:sp>
        <p:nvSpPr>
          <p:cNvPr id="3" name="Content Placeholder 2"/>
          <p:cNvSpPr>
            <a:spLocks noGrp="1"/>
          </p:cNvSpPr>
          <p:nvPr>
            <p:ph idx="1" hasCustomPrompt="1"/>
          </p:nvPr>
        </p:nvSpPr>
        <p:spPr/>
        <p:txBody>
          <a:bodyPr/>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eaLnBrk="1" latinLnBrk="0" hangingPunct="1"/>
            <a:r>
              <a:rPr lang="en-US" dirty="0"/>
              <a:t>Text</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7939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6" name="Content Placeholder 2"/>
          <p:cNvSpPr>
            <a:spLocks noGrp="1"/>
          </p:cNvSpPr>
          <p:nvPr>
            <p:ph sz="half" idx="1"/>
          </p:nvPr>
        </p:nvSpPr>
        <p:spPr>
          <a:xfrm>
            <a:off x="453008" y="1340768"/>
            <a:ext cx="4038600" cy="5256584"/>
          </a:xfrm>
        </p:spPr>
        <p:txBody>
          <a:bodyPr/>
          <a:lstStyle>
            <a:lvl1pPr>
              <a:buClrTx/>
              <a:defRPr sz="2386">
                <a:solidFill>
                  <a:srgbClr val="000000"/>
                </a:solidFill>
              </a:defRPr>
            </a:lvl1pPr>
            <a:lvl2pPr>
              <a:buClrTx/>
              <a:defRPr sz="2045">
                <a:solidFill>
                  <a:srgbClr val="000000"/>
                </a:solidFill>
              </a:defRPr>
            </a:lvl2pPr>
            <a:lvl3pPr>
              <a:buClrTx/>
              <a:defRPr sz="1704">
                <a:solidFill>
                  <a:srgbClr val="000000"/>
                </a:solidFill>
              </a:defRPr>
            </a:lvl3pPr>
            <a:lvl4pPr>
              <a:buClrTx/>
              <a:defRPr sz="1534">
                <a:solidFill>
                  <a:srgbClr val="000000"/>
                </a:solidFill>
              </a:defRPr>
            </a:lvl4pPr>
            <a:lvl5pPr>
              <a:buClrTx/>
              <a:defRPr sz="1534">
                <a:solidFill>
                  <a:srgbClr val="000000"/>
                </a:solidFill>
              </a:defRPr>
            </a:lvl5pPr>
            <a:lvl6pPr>
              <a:defRPr sz="1534"/>
            </a:lvl6pPr>
            <a:lvl7pPr>
              <a:defRPr sz="1534"/>
            </a:lvl7pPr>
            <a:lvl8pPr>
              <a:defRPr sz="1534"/>
            </a:lvl8pPr>
            <a:lvl9pPr>
              <a:defRPr sz="153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Content Placeholder 3"/>
          <p:cNvSpPr>
            <a:spLocks noGrp="1"/>
          </p:cNvSpPr>
          <p:nvPr>
            <p:ph sz="half" idx="2"/>
          </p:nvPr>
        </p:nvSpPr>
        <p:spPr>
          <a:xfrm>
            <a:off x="4644008" y="1340768"/>
            <a:ext cx="4038600" cy="5256584"/>
          </a:xfrm>
        </p:spPr>
        <p:txBody>
          <a:bodyPr vert="horz">
            <a:normAutofit/>
          </a:bodyPr>
          <a:lstStyle>
            <a:lvl1pPr>
              <a:defRPr lang="en-US" smtClean="0">
                <a:solidFill>
                  <a:srgbClr val="000000"/>
                </a:solidFill>
              </a:defRPr>
            </a:lvl1pPr>
            <a:lvl2pPr>
              <a:defRPr lang="en-US" sz="2045" smtClean="0">
                <a:solidFill>
                  <a:srgbClr val="000000"/>
                </a:solidFill>
              </a:defRPr>
            </a:lvl2pPr>
            <a:lvl3pPr>
              <a:defRPr lang="en-US" sz="1704" smtClean="0">
                <a:solidFill>
                  <a:srgbClr val="000000"/>
                </a:solidFill>
              </a:defRPr>
            </a:lvl3pPr>
            <a:lvl4pPr>
              <a:defRPr lang="en-US" sz="1534" smtClean="0">
                <a:solidFill>
                  <a:srgbClr val="000000"/>
                </a:solidFill>
              </a:defRPr>
            </a:lvl4pPr>
            <a:lvl5pPr>
              <a:defRPr lang="en-ZA" sz="1534">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500676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dirty="0"/>
          </a:p>
        </p:txBody>
      </p:sp>
      <p:sp>
        <p:nvSpPr>
          <p:cNvPr id="4" name="Picture Placeholder 3"/>
          <p:cNvSpPr>
            <a:spLocks noGrp="1"/>
          </p:cNvSpPr>
          <p:nvPr>
            <p:ph type="pic" sz="quarter" idx="10"/>
          </p:nvPr>
        </p:nvSpPr>
        <p:spPr>
          <a:xfrm>
            <a:off x="451339" y="1340768"/>
            <a:ext cx="8241323" cy="5256584"/>
          </a:xfrm>
        </p:spPr>
        <p:txBody>
          <a:bodyPr/>
          <a:lstStyle/>
          <a:p>
            <a:r>
              <a:rPr lang="en-US"/>
              <a:t>Click icon to add picture</a:t>
            </a:r>
            <a:endParaRPr lang="en-ZA"/>
          </a:p>
        </p:txBody>
      </p:sp>
    </p:spTree>
    <p:extLst>
      <p:ext uri="{BB962C8B-B14F-4D97-AF65-F5344CB8AC3E}">
        <p14:creationId xmlns:p14="http://schemas.microsoft.com/office/powerpoint/2010/main" val="295652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377529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31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60933" b="24843"/>
          <a:stretch/>
        </p:blipFill>
        <p:spPr>
          <a:xfrm>
            <a:off x="0" y="0"/>
            <a:ext cx="9144000" cy="880650"/>
          </a:xfrm>
          <a:prstGeom prst="rect">
            <a:avLst/>
          </a:prstGeom>
        </p:spPr>
      </p:pic>
      <p:sp>
        <p:nvSpPr>
          <p:cNvPr id="13" name="Text Placeholder 12"/>
          <p:cNvSpPr>
            <a:spLocks noGrp="1"/>
          </p:cNvSpPr>
          <p:nvPr>
            <p:ph type="body" idx="1"/>
          </p:nvPr>
        </p:nvSpPr>
        <p:spPr>
          <a:xfrm>
            <a:off x="457200" y="1311854"/>
            <a:ext cx="8229600" cy="4421405"/>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6" name="TextBox 5"/>
          <p:cNvSpPr txBox="1"/>
          <p:nvPr/>
        </p:nvSpPr>
        <p:spPr>
          <a:xfrm>
            <a:off x="8096743" y="86382"/>
            <a:ext cx="1172907" cy="660502"/>
          </a:xfrm>
          <a:prstGeom prst="rect">
            <a:avLst/>
          </a:prstGeom>
          <a:noFill/>
        </p:spPr>
        <p:txBody>
          <a:bodyPr wrap="square" rtlCol="0">
            <a:spAutoFit/>
          </a:bodyPr>
          <a:lstStyle/>
          <a:p>
            <a:pPr algn="ctr"/>
            <a:fld id="{4EF05BD0-BC26-431C-A676-69EE09A5E25A}" type="slidenum">
              <a:rPr lang="en-ZA" sz="3692" b="1" smtClean="0">
                <a:solidFill>
                  <a:schemeClr val="bg1"/>
                </a:solidFill>
                <a:effectLst>
                  <a:outerShdw blurRad="38100" dist="38100" dir="2700000" algn="tl">
                    <a:srgbClr val="000000">
                      <a:alpha val="43137"/>
                    </a:srgbClr>
                  </a:outerShdw>
                </a:effectLst>
              </a:rPr>
              <a:pPr algn="ctr"/>
              <a:t>‹#›</a:t>
            </a:fld>
            <a:endParaRPr lang="en-ZA" sz="3692" b="1" dirty="0">
              <a:solidFill>
                <a:schemeClr val="bg1"/>
              </a:solidFill>
              <a:effectLst>
                <a:outerShdw blurRad="38100" dist="38100" dir="2700000" algn="tl">
                  <a:srgbClr val="000000">
                    <a:alpha val="43137"/>
                  </a:srgbClr>
                </a:outerShdw>
              </a:effectLst>
            </a:endParaRPr>
          </a:p>
        </p:txBody>
      </p:sp>
      <p:sp>
        <p:nvSpPr>
          <p:cNvPr id="22" name="Title Placeholder 21"/>
          <p:cNvSpPr>
            <a:spLocks noGrp="1"/>
          </p:cNvSpPr>
          <p:nvPr>
            <p:ph type="title"/>
          </p:nvPr>
        </p:nvSpPr>
        <p:spPr>
          <a:xfrm>
            <a:off x="160818" y="13913"/>
            <a:ext cx="8229600" cy="934966"/>
          </a:xfrm>
          <a:prstGeom prst="rect">
            <a:avLst/>
          </a:prstGeom>
        </p:spPr>
        <p:txBody>
          <a:bodyPr vert="horz" anchor="ctr">
            <a:normAutofit/>
          </a:bodyPr>
          <a:lstStyle/>
          <a:p>
            <a:r>
              <a:rPr kumimoji="0" lang="en-US"/>
              <a:t>Click to edit Master title style</a:t>
            </a:r>
            <a:endParaRPr kumimoji="0" lang="en-US" dirty="0"/>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521" y="5949280"/>
            <a:ext cx="965129" cy="821188"/>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1094" y="5940625"/>
            <a:ext cx="838653" cy="849835"/>
          </a:xfrm>
          <a:prstGeom prst="rect">
            <a:avLst/>
          </a:prstGeom>
        </p:spPr>
      </p:pic>
    </p:spTree>
    <p:extLst>
      <p:ext uri="{BB962C8B-B14F-4D97-AF65-F5344CB8AC3E}">
        <p14:creationId xmlns:p14="http://schemas.microsoft.com/office/powerpoint/2010/main" val="206540266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rtl="0" eaLnBrk="1" latinLnBrk="0" hangingPunct="1">
        <a:spcBef>
          <a:spcPct val="0"/>
        </a:spcBef>
        <a:buNone/>
        <a:defRPr kumimoji="0" sz="3067" kern="1200">
          <a:solidFill>
            <a:schemeClr val="bg1"/>
          </a:solidFill>
          <a:latin typeface="+mj-lt"/>
          <a:ea typeface="+mj-ea"/>
          <a:cs typeface="+mj-cs"/>
        </a:defRPr>
      </a:lvl1pPr>
    </p:titleStyle>
    <p:bodyStyle>
      <a:lvl1pPr marL="311669" indent="-218168" algn="l" rtl="0" eaLnBrk="1" latinLnBrk="0" hangingPunct="1">
        <a:spcBef>
          <a:spcPts val="256"/>
        </a:spcBef>
        <a:buClrTx/>
        <a:buFont typeface="Arial" pitchFamily="34" charset="0"/>
        <a:buChar char="•"/>
        <a:defRPr kumimoji="0" lang="en-US" sz="2386" kern="1200" dirty="0" smtClean="0">
          <a:solidFill>
            <a:schemeClr val="tx2"/>
          </a:solidFill>
          <a:latin typeface="+mj-lt"/>
          <a:ea typeface="+mj-ea"/>
          <a:cs typeface="+mj-cs"/>
        </a:defRPr>
      </a:lvl1pPr>
      <a:lvl2pPr marL="561005" indent="-210376" algn="l" rtl="0" eaLnBrk="1" latinLnBrk="0" hangingPunct="1">
        <a:spcBef>
          <a:spcPts val="256"/>
        </a:spcBef>
        <a:buClr>
          <a:schemeClr val="accent2"/>
        </a:buClr>
        <a:buFont typeface="Arial" pitchFamily="34" charset="0"/>
        <a:buChar char="•"/>
        <a:defRPr kumimoji="0" sz="2215" kern="1200">
          <a:solidFill>
            <a:schemeClr val="accent2"/>
          </a:solidFill>
          <a:latin typeface="+mn-lt"/>
          <a:ea typeface="+mn-ea"/>
          <a:cs typeface="+mn-cs"/>
        </a:defRPr>
      </a:lvl2pPr>
      <a:lvl3pPr marL="786964" indent="-187002" algn="l" rtl="0" eaLnBrk="1" latinLnBrk="0" hangingPunct="1">
        <a:spcBef>
          <a:spcPts val="256"/>
        </a:spcBef>
        <a:buClr>
          <a:schemeClr val="accent1"/>
        </a:buClr>
        <a:buFont typeface="Arial" pitchFamily="34" charset="0"/>
        <a:buChar char="•"/>
        <a:defRPr kumimoji="0" sz="2045" kern="1200">
          <a:solidFill>
            <a:schemeClr val="accent1"/>
          </a:solidFill>
          <a:latin typeface="+mn-lt"/>
          <a:ea typeface="+mn-ea"/>
          <a:cs typeface="+mn-cs"/>
        </a:defRPr>
      </a:lvl3pPr>
      <a:lvl4pPr marL="1005133" indent="-171418" algn="l" rtl="0" eaLnBrk="1" latinLnBrk="0" hangingPunct="1">
        <a:spcBef>
          <a:spcPts val="256"/>
        </a:spcBef>
        <a:buClr>
          <a:schemeClr val="accent1"/>
        </a:buClr>
        <a:buFont typeface="Arial" pitchFamily="34" charset="0"/>
        <a:buChar char="•"/>
        <a:defRPr kumimoji="0" sz="1875" kern="1200">
          <a:solidFill>
            <a:schemeClr val="accent1"/>
          </a:solidFill>
          <a:latin typeface="+mn-lt"/>
          <a:ea typeface="+mn-ea"/>
          <a:cs typeface="+mn-cs"/>
        </a:defRPr>
      </a:lvl4pPr>
      <a:lvl5pPr marL="1184343" indent="-155835" algn="l" rtl="0" eaLnBrk="1" latinLnBrk="0" hangingPunct="1">
        <a:spcBef>
          <a:spcPts val="256"/>
        </a:spcBef>
        <a:buClr>
          <a:schemeClr val="accent1"/>
        </a:buClr>
        <a:buFont typeface="Arial" pitchFamily="34" charset="0"/>
        <a:buChar char="•"/>
        <a:defRPr kumimoji="0" sz="1704" kern="1200">
          <a:solidFill>
            <a:schemeClr val="accent1"/>
          </a:solidFill>
          <a:latin typeface="+mn-lt"/>
          <a:ea typeface="+mn-ea"/>
          <a:cs typeface="+mn-cs"/>
        </a:defRPr>
      </a:lvl5pPr>
      <a:lvl6pPr marL="1371344" indent="-155835" algn="l" rtl="0" eaLnBrk="1" latinLnBrk="0" hangingPunct="1">
        <a:spcBef>
          <a:spcPts val="256"/>
        </a:spcBef>
        <a:buClr>
          <a:schemeClr val="accent3"/>
        </a:buClr>
        <a:buFont typeface="Georgia"/>
        <a:buChar char="▫"/>
        <a:defRPr kumimoji="0" sz="1534" kern="1200">
          <a:solidFill>
            <a:schemeClr val="accent3"/>
          </a:solidFill>
          <a:latin typeface="+mn-lt"/>
          <a:ea typeface="+mn-ea"/>
          <a:cs typeface="+mn-cs"/>
        </a:defRPr>
      </a:lvl6pPr>
      <a:lvl7pPr marL="1558345" indent="-155835" algn="l" rtl="0" eaLnBrk="1" latinLnBrk="0" hangingPunct="1">
        <a:spcBef>
          <a:spcPts val="256"/>
        </a:spcBef>
        <a:buClr>
          <a:schemeClr val="accent3"/>
        </a:buClr>
        <a:buFont typeface="Georgia"/>
        <a:buChar char="▫"/>
        <a:defRPr kumimoji="0" sz="1363" kern="1200">
          <a:solidFill>
            <a:schemeClr val="accent3"/>
          </a:solidFill>
          <a:latin typeface="+mn-lt"/>
          <a:ea typeface="+mn-ea"/>
          <a:cs typeface="+mn-cs"/>
        </a:defRPr>
      </a:lvl7pPr>
      <a:lvl8pPr marL="1729763" indent="-155835" algn="l" rtl="0" eaLnBrk="1" latinLnBrk="0" hangingPunct="1">
        <a:spcBef>
          <a:spcPts val="256"/>
        </a:spcBef>
        <a:buClr>
          <a:schemeClr val="accent3"/>
        </a:buClr>
        <a:buFont typeface="Georgia"/>
        <a:buChar char="◦"/>
        <a:defRPr kumimoji="0" sz="1278" kern="1200">
          <a:solidFill>
            <a:schemeClr val="accent3"/>
          </a:solidFill>
          <a:latin typeface="+mn-lt"/>
          <a:ea typeface="+mn-ea"/>
          <a:cs typeface="+mn-cs"/>
        </a:defRPr>
      </a:lvl8pPr>
      <a:lvl9pPr marL="1908973" indent="-155835" algn="l" rtl="0" eaLnBrk="1" latinLnBrk="0" hangingPunct="1">
        <a:spcBef>
          <a:spcPts val="256"/>
        </a:spcBef>
        <a:buClr>
          <a:schemeClr val="accent3"/>
        </a:buClr>
        <a:buFont typeface="Georgia"/>
        <a:buChar char="◦"/>
        <a:defRPr kumimoji="0" sz="1193"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89586" algn="l" rtl="0" eaLnBrk="1" latinLnBrk="0" hangingPunct="1">
        <a:defRPr kumimoji="0" kern="1200">
          <a:solidFill>
            <a:schemeClr val="tx1"/>
          </a:solidFill>
          <a:latin typeface="+mn-lt"/>
          <a:ea typeface="+mn-ea"/>
          <a:cs typeface="+mn-cs"/>
        </a:defRPr>
      </a:lvl2pPr>
      <a:lvl3pPr marL="779173" algn="l" rtl="0" eaLnBrk="1" latinLnBrk="0" hangingPunct="1">
        <a:defRPr kumimoji="0" kern="1200">
          <a:solidFill>
            <a:schemeClr val="tx1"/>
          </a:solidFill>
          <a:latin typeface="+mn-lt"/>
          <a:ea typeface="+mn-ea"/>
          <a:cs typeface="+mn-cs"/>
        </a:defRPr>
      </a:lvl3pPr>
      <a:lvl4pPr marL="1168759" algn="l" rtl="0" eaLnBrk="1" latinLnBrk="0" hangingPunct="1">
        <a:defRPr kumimoji="0" kern="1200">
          <a:solidFill>
            <a:schemeClr val="tx1"/>
          </a:solidFill>
          <a:latin typeface="+mn-lt"/>
          <a:ea typeface="+mn-ea"/>
          <a:cs typeface="+mn-cs"/>
        </a:defRPr>
      </a:lvl4pPr>
      <a:lvl5pPr marL="1558345" algn="l" rtl="0" eaLnBrk="1" latinLnBrk="0" hangingPunct="1">
        <a:defRPr kumimoji="0" kern="1200">
          <a:solidFill>
            <a:schemeClr val="tx1"/>
          </a:solidFill>
          <a:latin typeface="+mn-lt"/>
          <a:ea typeface="+mn-ea"/>
          <a:cs typeface="+mn-cs"/>
        </a:defRPr>
      </a:lvl5pPr>
      <a:lvl6pPr marL="1947932" algn="l" rtl="0" eaLnBrk="1" latinLnBrk="0" hangingPunct="1">
        <a:defRPr kumimoji="0" kern="1200">
          <a:solidFill>
            <a:schemeClr val="tx1"/>
          </a:solidFill>
          <a:latin typeface="+mn-lt"/>
          <a:ea typeface="+mn-ea"/>
          <a:cs typeface="+mn-cs"/>
        </a:defRPr>
      </a:lvl6pPr>
      <a:lvl7pPr marL="2337518" algn="l" rtl="0" eaLnBrk="1" latinLnBrk="0" hangingPunct="1">
        <a:defRPr kumimoji="0" kern="1200">
          <a:solidFill>
            <a:schemeClr val="tx1"/>
          </a:solidFill>
          <a:latin typeface="+mn-lt"/>
          <a:ea typeface="+mn-ea"/>
          <a:cs typeface="+mn-cs"/>
        </a:defRPr>
      </a:lvl7pPr>
      <a:lvl8pPr marL="2727104" algn="l" rtl="0" eaLnBrk="1" latinLnBrk="0" hangingPunct="1">
        <a:defRPr kumimoji="0" kern="1200">
          <a:solidFill>
            <a:schemeClr val="tx1"/>
          </a:solidFill>
          <a:latin typeface="+mn-lt"/>
          <a:ea typeface="+mn-ea"/>
          <a:cs typeface="+mn-cs"/>
        </a:defRPr>
      </a:lvl8pPr>
      <a:lvl9pPr marL="3116691"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futurewater.uct.ac.za/"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21016E9-7DEE-44C8-9C14-216C33E86D5F}"/>
              </a:ext>
            </a:extLst>
          </p:cNvPr>
          <p:cNvSpPr>
            <a:spLocks noGrp="1"/>
          </p:cNvSpPr>
          <p:nvPr>
            <p:ph type="subTitle" idx="1"/>
          </p:nvPr>
        </p:nvSpPr>
        <p:spPr>
          <a:xfrm>
            <a:off x="467544" y="3861048"/>
            <a:ext cx="5489226" cy="1752600"/>
          </a:xfrm>
        </p:spPr>
        <p:txBody>
          <a:bodyPr>
            <a:normAutofit fontScale="85000" lnSpcReduction="10000"/>
          </a:bodyPr>
          <a:lstStyle/>
          <a:p>
            <a:r>
              <a:rPr lang="en-ZA" sz="2000" dirty="0">
                <a:solidFill>
                  <a:schemeClr val="tx2"/>
                </a:solidFill>
              </a:rPr>
              <a:t>Dr Kirsty Carden</a:t>
            </a:r>
          </a:p>
          <a:p>
            <a:r>
              <a:rPr lang="en-ZA" sz="2000" dirty="0">
                <a:solidFill>
                  <a:schemeClr val="tx2"/>
                </a:solidFill>
              </a:rPr>
              <a:t>Future Water research institute</a:t>
            </a:r>
          </a:p>
          <a:p>
            <a:endParaRPr lang="en-ZA" sz="2000" dirty="0">
              <a:solidFill>
                <a:schemeClr val="tx2"/>
              </a:solidFill>
            </a:endParaRPr>
          </a:p>
          <a:p>
            <a:endParaRPr lang="en-ZA" sz="2000" dirty="0">
              <a:solidFill>
                <a:schemeClr val="tx2"/>
              </a:solidFill>
            </a:endParaRPr>
          </a:p>
          <a:p>
            <a:r>
              <a:rPr lang="en-ZA" sz="1700" dirty="0">
                <a:solidFill>
                  <a:schemeClr val="tx2"/>
                </a:solidFill>
              </a:rPr>
              <a:t>9</a:t>
            </a:r>
            <a:r>
              <a:rPr lang="en-ZA" sz="1700" baseline="30000" dirty="0">
                <a:solidFill>
                  <a:schemeClr val="tx2"/>
                </a:solidFill>
              </a:rPr>
              <a:t>th</a:t>
            </a:r>
            <a:r>
              <a:rPr lang="en-ZA" sz="1700" dirty="0">
                <a:solidFill>
                  <a:schemeClr val="tx2"/>
                </a:solidFill>
              </a:rPr>
              <a:t> NRCS Annual Building Control Officers’ Convention 2019</a:t>
            </a:r>
          </a:p>
          <a:p>
            <a:r>
              <a:rPr lang="en-ZA" sz="1700" dirty="0">
                <a:solidFill>
                  <a:schemeClr val="tx2"/>
                </a:solidFill>
              </a:rPr>
              <a:t>22 November 2019</a:t>
            </a:r>
          </a:p>
        </p:txBody>
      </p:sp>
      <p:sp>
        <p:nvSpPr>
          <p:cNvPr id="4" name="Title 1">
            <a:extLst>
              <a:ext uri="{FF2B5EF4-FFF2-40B4-BE49-F238E27FC236}">
                <a16:creationId xmlns:a16="http://schemas.microsoft.com/office/drawing/2014/main" id="{517DF91B-3C4F-4B73-B6FA-2A3719385B4C}"/>
              </a:ext>
            </a:extLst>
          </p:cNvPr>
          <p:cNvSpPr txBox="1">
            <a:spLocks/>
          </p:cNvSpPr>
          <p:nvPr/>
        </p:nvSpPr>
        <p:spPr>
          <a:xfrm>
            <a:off x="179512" y="2216209"/>
            <a:ext cx="6984776" cy="1212791"/>
          </a:xfrm>
          <a:prstGeom prst="rect">
            <a:avLst/>
          </a:prstGeom>
        </p:spPr>
        <p:txBody>
          <a:bodyPr>
            <a:normAutofit fontScale="97500" lnSpcReduction="10000"/>
          </a:bodyPr>
          <a:lstStyle>
            <a:lvl1pPr algn="l" rtl="0" eaLnBrk="1" latinLnBrk="0" hangingPunct="1">
              <a:spcBef>
                <a:spcPct val="0"/>
              </a:spcBef>
              <a:buNone/>
              <a:defRPr kumimoji="0" sz="3067" kern="1200">
                <a:solidFill>
                  <a:schemeClr val="bg1"/>
                </a:solidFill>
                <a:latin typeface="+mj-lt"/>
                <a:ea typeface="+mj-ea"/>
                <a:cs typeface="+mj-cs"/>
              </a:defRPr>
            </a:lvl1pPr>
          </a:lstStyle>
          <a:p>
            <a:r>
              <a:rPr lang="en-ZA" sz="4000" dirty="0"/>
              <a:t>Water sensitive urban design within the NBR</a:t>
            </a:r>
          </a:p>
        </p:txBody>
      </p:sp>
    </p:spTree>
    <p:extLst>
      <p:ext uri="{BB962C8B-B14F-4D97-AF65-F5344CB8AC3E}">
        <p14:creationId xmlns:p14="http://schemas.microsoft.com/office/powerpoint/2010/main" val="171518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74BB-5ED8-4843-AF9F-D0462621A8DC}"/>
              </a:ext>
            </a:extLst>
          </p:cNvPr>
          <p:cNvSpPr>
            <a:spLocks noGrp="1"/>
          </p:cNvSpPr>
          <p:nvPr>
            <p:ph type="title"/>
          </p:nvPr>
        </p:nvSpPr>
        <p:spPr/>
        <p:txBody>
          <a:bodyPr>
            <a:normAutofit fontScale="90000"/>
          </a:bodyPr>
          <a:lstStyle/>
          <a:p>
            <a:r>
              <a:rPr lang="en-ZA" dirty="0"/>
              <a:t>Water sensitive design and water sensitive cities</a:t>
            </a:r>
          </a:p>
        </p:txBody>
      </p:sp>
      <p:pic>
        <p:nvPicPr>
          <p:cNvPr id="2052" name="Picture 4" descr="https://watersensitivecities.org.au/wp-content/uploads/2016/03/WSC_Vision_graphic_R2.png">
            <a:extLst>
              <a:ext uri="{FF2B5EF4-FFF2-40B4-BE49-F238E27FC236}">
                <a16:creationId xmlns:a16="http://schemas.microsoft.com/office/drawing/2014/main" id="{B7074432-B6EE-44AE-AF53-C6D65C4471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9" t="27634" r="2750" b="5267"/>
          <a:stretch/>
        </p:blipFill>
        <p:spPr bwMode="auto">
          <a:xfrm>
            <a:off x="1858412" y="5354816"/>
            <a:ext cx="5427177" cy="123941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05BAA04-F543-4217-A1D7-1BB568EECF57}"/>
              </a:ext>
            </a:extLst>
          </p:cNvPr>
          <p:cNvSpPr txBox="1">
            <a:spLocks/>
          </p:cNvSpPr>
          <p:nvPr/>
        </p:nvSpPr>
        <p:spPr>
          <a:xfrm>
            <a:off x="5016858" y="1567381"/>
            <a:ext cx="4288586" cy="2326412"/>
          </a:xfrm>
          <a:prstGeom prst="rect">
            <a:avLst/>
          </a:prstGeom>
        </p:spPr>
        <p:txBody>
          <a:bodyPr vert="horz">
            <a:normAutofit/>
          </a:bodyPr>
          <a:lstStyle>
            <a:lvl1pPr marL="365760" indent="-256032" algn="l" rtl="0" eaLnBrk="1" latinLnBrk="0" hangingPunct="1">
              <a:spcBef>
                <a:spcPts val="300"/>
              </a:spcBef>
              <a:buClrTx/>
              <a:buFont typeface="Arial" pitchFamily="34" charset="0"/>
              <a:buChar char="•"/>
              <a:defRPr kumimoji="0" lang="en-US" sz="2800" kern="1200">
                <a:solidFill>
                  <a:schemeClr val="tx2"/>
                </a:solidFill>
                <a:latin typeface="+mj-lt"/>
                <a:ea typeface="+mj-ea"/>
                <a:cs typeface="+mj-cs"/>
              </a:defRPr>
            </a:lvl1pPr>
            <a:lvl2pPr marL="658368" indent="-246888" algn="l" rtl="0" eaLnBrk="1" latinLnBrk="0" hangingPunct="1">
              <a:spcBef>
                <a:spcPts val="300"/>
              </a:spcBef>
              <a:buClr>
                <a:schemeClr val="accent2"/>
              </a:buClr>
              <a:buFont typeface="Arial" pitchFamily="34" charset="0"/>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Arial" pitchFamily="34" charset="0"/>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Arial" pitchFamily="34" charset="0"/>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1"/>
              </a:buClr>
              <a:buFont typeface="Arial" pitchFamily="34" charset="0"/>
              <a:buChar char="•"/>
              <a:defRPr kumimoji="0" sz="2000" kern="1200">
                <a:solidFill>
                  <a:schemeClr val="accent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16531" indent="-211021">
              <a:spcBef>
                <a:spcPts val="1023"/>
              </a:spcBef>
              <a:buSzPct val="100000"/>
              <a:defRPr/>
            </a:pPr>
            <a:r>
              <a:rPr lang="en-GB" sz="2031" dirty="0"/>
              <a:t>Sustainable water supply</a:t>
            </a:r>
            <a:endParaRPr lang="en-ZA" sz="2031" dirty="0"/>
          </a:p>
          <a:p>
            <a:pPr marL="316531" indent="-211021">
              <a:spcBef>
                <a:spcPts val="1534"/>
              </a:spcBef>
              <a:buSzPct val="100000"/>
              <a:defRPr/>
            </a:pPr>
            <a:r>
              <a:rPr lang="en-ZA" sz="2031" dirty="0"/>
              <a:t>Stormwater management</a:t>
            </a:r>
          </a:p>
          <a:p>
            <a:pPr marL="316531" indent="-211021">
              <a:spcBef>
                <a:spcPts val="1534"/>
              </a:spcBef>
              <a:buSzPct val="100000"/>
              <a:defRPr/>
            </a:pPr>
            <a:r>
              <a:rPr lang="en-ZA" sz="2031" dirty="0"/>
              <a:t>Wastewater minimisation</a:t>
            </a:r>
          </a:p>
          <a:p>
            <a:pPr marL="316531" indent="-211021">
              <a:spcBef>
                <a:spcPts val="1534"/>
              </a:spcBef>
              <a:buSzPct val="100000"/>
              <a:defRPr/>
            </a:pPr>
            <a:r>
              <a:rPr lang="en-ZA" sz="2031" dirty="0"/>
              <a:t>Design and planning</a:t>
            </a:r>
          </a:p>
          <a:p>
            <a:pPr marL="499709" indent="-254983">
              <a:spcBef>
                <a:spcPts val="511"/>
              </a:spcBef>
              <a:buSzPct val="100000"/>
              <a:defRPr/>
            </a:pPr>
            <a:endParaRPr lang="en-GB" sz="2677" dirty="0"/>
          </a:p>
        </p:txBody>
      </p:sp>
      <p:sp>
        <p:nvSpPr>
          <p:cNvPr id="7" name="TextBox 6">
            <a:extLst>
              <a:ext uri="{FF2B5EF4-FFF2-40B4-BE49-F238E27FC236}">
                <a16:creationId xmlns:a16="http://schemas.microsoft.com/office/drawing/2014/main" id="{618E545D-1C54-4E19-85AE-92F112E42944}"/>
              </a:ext>
            </a:extLst>
          </p:cNvPr>
          <p:cNvSpPr txBox="1"/>
          <p:nvPr/>
        </p:nvSpPr>
        <p:spPr>
          <a:xfrm>
            <a:off x="5037283" y="4046378"/>
            <a:ext cx="3592187" cy="887935"/>
          </a:xfrm>
          <a:prstGeom prst="rect">
            <a:avLst/>
          </a:prstGeom>
          <a:noFill/>
        </p:spPr>
        <p:txBody>
          <a:bodyPr wrap="square" rtlCol="0">
            <a:spAutoFit/>
          </a:bodyPr>
          <a:lstStyle/>
          <a:p>
            <a:pPr algn="ctr"/>
            <a:r>
              <a:rPr lang="en-US" sz="2585" i="1" dirty="0">
                <a:solidFill>
                  <a:srgbClr val="FF0000"/>
                </a:solidFill>
              </a:rPr>
              <a:t>WSD is the process, WSC is the destination</a:t>
            </a:r>
            <a:endParaRPr lang="en-ZA" sz="2585" i="1" dirty="0">
              <a:solidFill>
                <a:srgbClr val="FF0000"/>
              </a:solidFill>
            </a:endParaRPr>
          </a:p>
        </p:txBody>
      </p:sp>
      <p:pic>
        <p:nvPicPr>
          <p:cNvPr id="10" name="Content Placeholder 4">
            <a:extLst>
              <a:ext uri="{FF2B5EF4-FFF2-40B4-BE49-F238E27FC236}">
                <a16:creationId xmlns:a16="http://schemas.microsoft.com/office/drawing/2014/main" id="{E20DA78F-2672-4B1A-AE86-A94C2EE87D2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229" r="34423"/>
          <a:stretch/>
        </p:blipFill>
        <p:spPr>
          <a:xfrm>
            <a:off x="109504" y="1238990"/>
            <a:ext cx="4719294" cy="3994078"/>
          </a:xfrm>
        </p:spPr>
      </p:pic>
    </p:spTree>
    <p:extLst>
      <p:ext uri="{BB962C8B-B14F-4D97-AF65-F5344CB8AC3E}">
        <p14:creationId xmlns:p14="http://schemas.microsoft.com/office/powerpoint/2010/main" val="274695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idx="1"/>
          </p:nvPr>
        </p:nvSpPr>
        <p:spPr>
          <a:xfrm>
            <a:off x="354652" y="1196752"/>
            <a:ext cx="6963508" cy="3960440"/>
          </a:xfrm>
        </p:spPr>
        <p:txBody>
          <a:bodyPr>
            <a:noAutofit/>
          </a:bodyPr>
          <a:lstStyle/>
          <a:p>
            <a:pPr marL="457200" indent="-457200">
              <a:spcBef>
                <a:spcPts val="1200"/>
              </a:spcBef>
              <a:buSzPct val="85000"/>
            </a:pPr>
            <a:r>
              <a:rPr lang="en-US" sz="2400" dirty="0">
                <a:latin typeface="Arial" charset="0"/>
              </a:rPr>
              <a:t>Building flexibility &amp; adaptability into water sources - including </a:t>
            </a:r>
            <a:r>
              <a:rPr lang="en-US" sz="2400" i="1" dirty="0">
                <a:solidFill>
                  <a:srgbClr val="FF0000"/>
                </a:solidFill>
                <a:latin typeface="Arial" charset="0"/>
              </a:rPr>
              <a:t>“Cities as Water Supply Catchments”</a:t>
            </a:r>
          </a:p>
          <a:p>
            <a:pPr marL="457200" indent="-457200">
              <a:spcBef>
                <a:spcPts val="1200"/>
              </a:spcBef>
              <a:buSzPct val="85000"/>
            </a:pPr>
            <a:r>
              <a:rPr lang="en-US" sz="2400" dirty="0">
                <a:latin typeface="Arial" charset="0"/>
              </a:rPr>
              <a:t>Building flexibility &amp; adaptability into sanitation ensuring healthy</a:t>
            </a:r>
            <a:r>
              <a:rPr lang="en-US" sz="2400" i="1" dirty="0">
                <a:latin typeface="Arial" charset="0"/>
              </a:rPr>
              <a:t> </a:t>
            </a:r>
            <a:r>
              <a:rPr lang="en-US" sz="2400" dirty="0">
                <a:latin typeface="Arial" charset="0"/>
              </a:rPr>
              <a:t>cities</a:t>
            </a:r>
          </a:p>
          <a:p>
            <a:pPr marL="457200" indent="-457200">
              <a:spcBef>
                <a:spcPts val="1200"/>
              </a:spcBef>
              <a:buSzPct val="85000"/>
            </a:pPr>
            <a:r>
              <a:rPr lang="en-US" sz="2400" dirty="0">
                <a:latin typeface="Arial" charset="0"/>
              </a:rPr>
              <a:t>Blue-Green Infrastructure, </a:t>
            </a:r>
            <a:r>
              <a:rPr lang="en-US" sz="2400" i="1" dirty="0">
                <a:solidFill>
                  <a:srgbClr val="FF0000"/>
                </a:solidFill>
                <a:latin typeface="Arial" charset="0"/>
              </a:rPr>
              <a:t>“Cities providing ecosystem services”</a:t>
            </a:r>
          </a:p>
          <a:p>
            <a:pPr marL="457200" indent="-457200">
              <a:spcBef>
                <a:spcPts val="1200"/>
              </a:spcBef>
              <a:buSzPct val="85000"/>
            </a:pPr>
            <a:r>
              <a:rPr lang="en-US" sz="2400" dirty="0">
                <a:latin typeface="Arial" charset="0"/>
              </a:rPr>
              <a:t>Building social and institutional capital, </a:t>
            </a:r>
            <a:r>
              <a:rPr lang="en-US" sz="2400" dirty="0">
                <a:solidFill>
                  <a:srgbClr val="FF0000"/>
                </a:solidFill>
                <a:latin typeface="Arial" charset="0"/>
              </a:rPr>
              <a:t>“</a:t>
            </a:r>
            <a:r>
              <a:rPr lang="en-US" sz="2400" i="1" dirty="0">
                <a:solidFill>
                  <a:srgbClr val="FF0000"/>
                </a:solidFill>
                <a:latin typeface="Arial" charset="0"/>
              </a:rPr>
              <a:t>Cities supporting water-educated communities</a:t>
            </a:r>
            <a:r>
              <a:rPr lang="en-US" sz="2400" dirty="0">
                <a:solidFill>
                  <a:srgbClr val="FF0000"/>
                </a:solidFill>
                <a:latin typeface="Arial" charset="0"/>
              </a:rPr>
              <a:t>”</a:t>
            </a:r>
          </a:p>
          <a:p>
            <a:pPr marL="45720" indent="0">
              <a:buSzPct val="85000"/>
              <a:buNone/>
            </a:pPr>
            <a:r>
              <a:rPr lang="en-US" sz="2400" dirty="0">
                <a:solidFill>
                  <a:srgbClr val="D1CCB2"/>
                </a:solidFill>
                <a:latin typeface="Arial" charset="0"/>
              </a:rPr>
              <a:t>	</a:t>
            </a:r>
          </a:p>
          <a:p>
            <a:pPr marL="45720" indent="0">
              <a:buSzPct val="85000"/>
              <a:buNone/>
            </a:pPr>
            <a:endParaRPr lang="en-AU" sz="2400" dirty="0">
              <a:solidFill>
                <a:srgbClr val="D1CCB2"/>
              </a:solidFill>
              <a:latin typeface="Arial" charset="0"/>
            </a:endParaRPr>
          </a:p>
        </p:txBody>
      </p:sp>
      <p:sp>
        <p:nvSpPr>
          <p:cNvPr id="8" name="TextBox 7"/>
          <p:cNvSpPr txBox="1"/>
          <p:nvPr/>
        </p:nvSpPr>
        <p:spPr>
          <a:xfrm>
            <a:off x="7544725" y="2668607"/>
            <a:ext cx="1496429" cy="1077218"/>
          </a:xfrm>
          <a:prstGeom prst="rect">
            <a:avLst/>
          </a:prstGeom>
          <a:noFill/>
        </p:spPr>
        <p:txBody>
          <a:bodyPr wrap="square" rtlCol="0">
            <a:spAutoFit/>
          </a:bodyPr>
          <a:lstStyle/>
          <a:p>
            <a:r>
              <a:rPr lang="en-US" sz="1600" dirty="0">
                <a:solidFill>
                  <a:schemeClr val="tx2"/>
                </a:solidFill>
                <a:latin typeface="Arial" charset="0"/>
              </a:rPr>
              <a:t>Sophisticated, </a:t>
            </a:r>
            <a:r>
              <a:rPr lang="en-US" sz="1600" i="1" dirty="0">
                <a:solidFill>
                  <a:schemeClr val="tx2"/>
                </a:solidFill>
                <a:latin typeface="Arial" charset="0"/>
              </a:rPr>
              <a:t>equitable </a:t>
            </a:r>
            <a:r>
              <a:rPr lang="en-US" sz="1600" dirty="0">
                <a:solidFill>
                  <a:schemeClr val="tx2"/>
                </a:solidFill>
                <a:latin typeface="Arial" charset="0"/>
              </a:rPr>
              <a:t>and Water Smart City</a:t>
            </a:r>
          </a:p>
        </p:txBody>
      </p:sp>
      <p:sp>
        <p:nvSpPr>
          <p:cNvPr id="9" name="Right Brace 8"/>
          <p:cNvSpPr/>
          <p:nvPr/>
        </p:nvSpPr>
        <p:spPr>
          <a:xfrm>
            <a:off x="6878189" y="1340768"/>
            <a:ext cx="592668" cy="3600400"/>
          </a:xfrm>
          <a:prstGeom prst="rightBrace">
            <a:avLst/>
          </a:prstGeom>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1" name="TextBox 10"/>
          <p:cNvSpPr txBox="1"/>
          <p:nvPr/>
        </p:nvSpPr>
        <p:spPr>
          <a:xfrm>
            <a:off x="354652" y="5264963"/>
            <a:ext cx="8283223" cy="707886"/>
          </a:xfrm>
          <a:prstGeom prst="rect">
            <a:avLst/>
          </a:prstGeom>
          <a:noFill/>
        </p:spPr>
        <p:txBody>
          <a:bodyPr wrap="square" rtlCol="0">
            <a:spAutoFit/>
          </a:bodyPr>
          <a:lstStyle/>
          <a:p>
            <a:pPr algn="ctr"/>
            <a:r>
              <a:rPr lang="en-US" sz="2000" i="1" dirty="0">
                <a:solidFill>
                  <a:schemeClr val="bg2">
                    <a:lumMod val="25000"/>
                  </a:schemeClr>
                </a:solidFill>
              </a:rPr>
              <a:t>Better urban water management provides the core for</a:t>
            </a:r>
            <a:r>
              <a:rPr lang="en-US" sz="2000" i="1" dirty="0">
                <a:solidFill>
                  <a:srgbClr val="FF0000"/>
                </a:solidFill>
              </a:rPr>
              <a:t> multi-value multifunctional urban spaces that are fit to cope with future challenges</a:t>
            </a:r>
          </a:p>
        </p:txBody>
      </p:sp>
      <p:sp>
        <p:nvSpPr>
          <p:cNvPr id="3" name="TextBox 2"/>
          <p:cNvSpPr txBox="1"/>
          <p:nvPr/>
        </p:nvSpPr>
        <p:spPr>
          <a:xfrm>
            <a:off x="281354" y="228601"/>
            <a:ext cx="6893169" cy="646331"/>
          </a:xfrm>
          <a:prstGeom prst="rect">
            <a:avLst/>
          </a:prstGeom>
          <a:noFill/>
        </p:spPr>
        <p:txBody>
          <a:bodyPr wrap="square" rtlCol="0">
            <a:spAutoFit/>
          </a:bodyPr>
          <a:lstStyle/>
          <a:p>
            <a:r>
              <a:rPr lang="en-US" sz="3600" dirty="0">
                <a:solidFill>
                  <a:schemeClr val="bg1"/>
                </a:solidFill>
                <a:latin typeface="+mj-lt"/>
              </a:rPr>
              <a:t>What can WSUD help with?</a:t>
            </a:r>
          </a:p>
        </p:txBody>
      </p:sp>
    </p:spTree>
    <p:extLst>
      <p:ext uri="{BB962C8B-B14F-4D97-AF65-F5344CB8AC3E}">
        <p14:creationId xmlns:p14="http://schemas.microsoft.com/office/powerpoint/2010/main" val="228654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Pillar 1</a:t>
            </a:r>
          </a:p>
        </p:txBody>
      </p:sp>
      <p:sp>
        <p:nvSpPr>
          <p:cNvPr id="3" name="Content Placeholder 2"/>
          <p:cNvSpPr>
            <a:spLocks noGrp="1"/>
          </p:cNvSpPr>
          <p:nvPr>
            <p:ph idx="1"/>
          </p:nvPr>
        </p:nvSpPr>
        <p:spPr>
          <a:xfrm>
            <a:off x="467544" y="1988840"/>
            <a:ext cx="8229600" cy="2117148"/>
          </a:xfrm>
        </p:spPr>
        <p:txBody>
          <a:bodyPr/>
          <a:lstStyle/>
          <a:p>
            <a:pPr marL="109728" indent="0" algn="ctr">
              <a:buNone/>
            </a:pPr>
            <a:r>
              <a:rPr lang="en-ZA" sz="5400" dirty="0"/>
              <a:t>Cities as water supply catchments</a:t>
            </a:r>
          </a:p>
        </p:txBody>
      </p:sp>
    </p:spTree>
    <p:extLst>
      <p:ext uri="{BB962C8B-B14F-4D97-AF65-F5344CB8AC3E}">
        <p14:creationId xmlns:p14="http://schemas.microsoft.com/office/powerpoint/2010/main" val="385631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Water diversity – key to resilience</a:t>
            </a: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968"/>
          <a:stretch/>
        </p:blipFill>
        <p:spPr bwMode="auto">
          <a:xfrm>
            <a:off x="1043608" y="1124744"/>
            <a:ext cx="735113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919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0"/>
            <a:ext cx="8229600" cy="919550"/>
          </a:xfrm>
        </p:spPr>
        <p:txBody>
          <a:bodyPr>
            <a:normAutofit/>
          </a:bodyPr>
          <a:lstStyle/>
          <a:p>
            <a:r>
              <a:rPr lang="en-ZA" dirty="0"/>
              <a:t>‘Closing the gap’ - many sources of water</a:t>
            </a:r>
          </a:p>
        </p:txBody>
      </p:sp>
      <p:sp>
        <p:nvSpPr>
          <p:cNvPr id="3" name="Content Placeholder 2"/>
          <p:cNvSpPr>
            <a:spLocks noGrp="1"/>
          </p:cNvSpPr>
          <p:nvPr>
            <p:ph idx="1"/>
          </p:nvPr>
        </p:nvSpPr>
        <p:spPr>
          <a:xfrm>
            <a:off x="611560" y="1196753"/>
            <a:ext cx="8229600" cy="4248472"/>
          </a:xfrm>
        </p:spPr>
        <p:txBody>
          <a:bodyPr>
            <a:normAutofit/>
          </a:bodyPr>
          <a:lstStyle/>
          <a:p>
            <a:pPr marL="3232150" indent="-3122613">
              <a:spcBef>
                <a:spcPts val="1200"/>
              </a:spcBef>
              <a:buNone/>
              <a:tabLst>
                <a:tab pos="3054350" algn="l"/>
              </a:tabLst>
            </a:pPr>
            <a:r>
              <a:rPr lang="en-ZA" sz="2000" dirty="0">
                <a:solidFill>
                  <a:schemeClr val="tx2"/>
                </a:solidFill>
              </a:rPr>
              <a:t>Potable water (usually from surface water in RSA)</a:t>
            </a:r>
          </a:p>
          <a:p>
            <a:pPr marL="3054350" indent="-2944813">
              <a:spcBef>
                <a:spcPts val="1200"/>
              </a:spcBef>
              <a:buNone/>
              <a:tabLst>
                <a:tab pos="3054350" algn="l"/>
              </a:tabLst>
            </a:pPr>
            <a:r>
              <a:rPr lang="en-ZA" sz="2000" dirty="0">
                <a:solidFill>
                  <a:srgbClr val="FF0000"/>
                </a:solidFill>
              </a:rPr>
              <a:t>Water conservation / water demand management </a:t>
            </a:r>
          </a:p>
          <a:p>
            <a:pPr marL="109728" indent="0">
              <a:spcBef>
                <a:spcPts val="1200"/>
              </a:spcBef>
              <a:buNone/>
              <a:tabLst>
                <a:tab pos="3054350" algn="l"/>
              </a:tabLst>
            </a:pPr>
            <a:r>
              <a:rPr lang="en-ZA" sz="2000" dirty="0" err="1">
                <a:solidFill>
                  <a:srgbClr val="FF0000"/>
                </a:solidFill>
              </a:rPr>
              <a:t>Stormwater</a:t>
            </a:r>
            <a:r>
              <a:rPr lang="en-ZA" sz="2000" dirty="0"/>
              <a:t> </a:t>
            </a:r>
            <a:r>
              <a:rPr lang="en-ZA" sz="2000" dirty="0">
                <a:solidFill>
                  <a:schemeClr val="tx2"/>
                </a:solidFill>
              </a:rPr>
              <a:t>(from the local drainage system)</a:t>
            </a:r>
          </a:p>
          <a:p>
            <a:pPr marL="109728" indent="0">
              <a:spcBef>
                <a:spcPts val="1200"/>
              </a:spcBef>
              <a:buNone/>
            </a:pPr>
            <a:r>
              <a:rPr lang="en-ZA" sz="2000" dirty="0">
                <a:solidFill>
                  <a:schemeClr val="tx2"/>
                </a:solidFill>
              </a:rPr>
              <a:t>Rainwater (from roofs or similar) </a:t>
            </a:r>
          </a:p>
          <a:p>
            <a:pPr marL="109728" indent="0">
              <a:spcBef>
                <a:spcPts val="1200"/>
              </a:spcBef>
              <a:buNone/>
            </a:pPr>
            <a:r>
              <a:rPr lang="en-ZA" sz="2000" dirty="0">
                <a:solidFill>
                  <a:srgbClr val="FF0000"/>
                </a:solidFill>
              </a:rPr>
              <a:t>Groundwater</a:t>
            </a:r>
            <a:r>
              <a:rPr lang="en-ZA" sz="2000" dirty="0"/>
              <a:t> </a:t>
            </a:r>
            <a:r>
              <a:rPr lang="en-ZA" sz="2000" dirty="0">
                <a:solidFill>
                  <a:schemeClr val="tx2"/>
                </a:solidFill>
              </a:rPr>
              <a:t>(including managed aquifer recharge) </a:t>
            </a:r>
          </a:p>
          <a:p>
            <a:pPr marL="109728" indent="0">
              <a:spcBef>
                <a:spcPts val="1200"/>
              </a:spcBef>
              <a:buNone/>
              <a:tabLst>
                <a:tab pos="3054350" algn="l"/>
              </a:tabLst>
            </a:pPr>
            <a:r>
              <a:rPr lang="en-ZA" sz="2000" dirty="0">
                <a:solidFill>
                  <a:srgbClr val="FF0000"/>
                </a:solidFill>
              </a:rPr>
              <a:t>Treated wastewater</a:t>
            </a:r>
            <a:r>
              <a:rPr lang="en-ZA" sz="2000" dirty="0"/>
              <a:t> </a:t>
            </a:r>
            <a:r>
              <a:rPr lang="en-ZA" sz="2000" dirty="0">
                <a:solidFill>
                  <a:schemeClr val="tx2"/>
                </a:solidFill>
              </a:rPr>
              <a:t>(from treatment works)</a:t>
            </a:r>
          </a:p>
          <a:p>
            <a:pPr marL="109728" indent="0">
              <a:spcBef>
                <a:spcPts val="1200"/>
              </a:spcBef>
              <a:buNone/>
              <a:tabLst>
                <a:tab pos="3054350" algn="l"/>
              </a:tabLst>
            </a:pPr>
            <a:r>
              <a:rPr lang="en-ZA" sz="2000" dirty="0">
                <a:solidFill>
                  <a:schemeClr val="tx2"/>
                </a:solidFill>
              </a:rPr>
              <a:t>Light/dark greywater (from washbasins, showers, baths, kitchen sinks)</a:t>
            </a:r>
          </a:p>
          <a:p>
            <a:pPr marL="109728" indent="0">
              <a:spcBef>
                <a:spcPts val="1200"/>
              </a:spcBef>
              <a:buNone/>
            </a:pPr>
            <a:r>
              <a:rPr lang="en-ZA" sz="2000" dirty="0">
                <a:solidFill>
                  <a:schemeClr val="tx2"/>
                </a:solidFill>
              </a:rPr>
              <a:t>Acid mine drainage</a:t>
            </a:r>
          </a:p>
          <a:p>
            <a:pPr marL="109728" indent="0">
              <a:spcBef>
                <a:spcPts val="1200"/>
              </a:spcBef>
              <a:buNone/>
            </a:pPr>
            <a:r>
              <a:rPr lang="en-ZA" sz="2000" dirty="0">
                <a:solidFill>
                  <a:schemeClr val="tx2"/>
                </a:solidFill>
              </a:rPr>
              <a:t>Sea water</a:t>
            </a:r>
          </a:p>
          <a:p>
            <a:pPr marL="3051175" indent="-2941638">
              <a:spcBef>
                <a:spcPts val="1200"/>
              </a:spcBef>
              <a:buNone/>
            </a:pPr>
            <a:endParaRPr lang="en-ZA" sz="2000" dirty="0">
              <a:solidFill>
                <a:schemeClr val="tx2"/>
              </a:solidFill>
            </a:endParaRPr>
          </a:p>
          <a:p>
            <a:endParaRPr lang="en-ZA" dirty="0"/>
          </a:p>
        </p:txBody>
      </p:sp>
      <p:sp>
        <p:nvSpPr>
          <p:cNvPr id="5" name="TextBox 4">
            <a:extLst>
              <a:ext uri="{FF2B5EF4-FFF2-40B4-BE49-F238E27FC236}">
                <a16:creationId xmlns:a16="http://schemas.microsoft.com/office/drawing/2014/main" id="{A981D3C4-6F31-4FCD-8D3D-A75A5CBB9203}"/>
              </a:ext>
            </a:extLst>
          </p:cNvPr>
          <p:cNvSpPr txBox="1"/>
          <p:nvPr/>
        </p:nvSpPr>
        <p:spPr>
          <a:xfrm>
            <a:off x="1295636" y="5661247"/>
            <a:ext cx="6552728" cy="923330"/>
          </a:xfrm>
          <a:prstGeom prst="rect">
            <a:avLst/>
          </a:prstGeom>
          <a:noFill/>
        </p:spPr>
        <p:txBody>
          <a:bodyPr wrap="square" rtlCol="0">
            <a:spAutoFit/>
          </a:bodyPr>
          <a:lstStyle/>
          <a:p>
            <a:pPr algn="ctr"/>
            <a:r>
              <a:rPr lang="en-ZA" i="1" dirty="0">
                <a:solidFill>
                  <a:srgbClr val="FF0000"/>
                </a:solidFill>
              </a:rPr>
              <a:t>Simply a matter of relative costs and risk –the p</a:t>
            </a:r>
            <a:r>
              <a:rPr lang="en-ZA" altLang="en-US" i="1" dirty="0">
                <a:solidFill>
                  <a:srgbClr val="FF0000"/>
                </a:solidFill>
                <a:cs typeface="Times New Roman" pitchFamily="18" charset="0"/>
              </a:rPr>
              <a:t>otential reuse of alternative water resources is as much a public health issue as it is a water conservation priority</a:t>
            </a:r>
            <a:r>
              <a:rPr lang="en-ZA" i="1" dirty="0">
                <a:solidFill>
                  <a:srgbClr val="FF0000"/>
                </a:solidFill>
              </a:rPr>
              <a:t>       </a:t>
            </a:r>
          </a:p>
        </p:txBody>
      </p:sp>
    </p:spTree>
    <p:extLst>
      <p:ext uri="{BB962C8B-B14F-4D97-AF65-F5344CB8AC3E}">
        <p14:creationId xmlns:p14="http://schemas.microsoft.com/office/powerpoint/2010/main" val="1764799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Water conservation / demand management</a:t>
            </a:r>
          </a:p>
        </p:txBody>
      </p:sp>
      <p:pic>
        <p:nvPicPr>
          <p:cNvPr id="5" name="Picture 4"/>
          <p:cNvPicPr/>
          <p:nvPr/>
        </p:nvPicPr>
        <p:blipFill>
          <a:blip r:embed="rId3"/>
          <a:stretch>
            <a:fillRect/>
          </a:stretch>
        </p:blipFill>
        <p:spPr>
          <a:xfrm>
            <a:off x="450927" y="1268760"/>
            <a:ext cx="5516921" cy="4396213"/>
          </a:xfrm>
          <a:prstGeom prst="rect">
            <a:avLst/>
          </a:prstGeom>
        </p:spPr>
      </p:pic>
      <p:sp>
        <p:nvSpPr>
          <p:cNvPr id="6" name="TextBox 5"/>
          <p:cNvSpPr txBox="1"/>
          <p:nvPr/>
        </p:nvSpPr>
        <p:spPr>
          <a:xfrm>
            <a:off x="6292851" y="1512485"/>
            <a:ext cx="2459350" cy="424731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ZA" sz="2200" dirty="0">
                <a:solidFill>
                  <a:schemeClr val="tx2"/>
                </a:solidFill>
              </a:rPr>
              <a:t>Pressure management</a:t>
            </a:r>
          </a:p>
          <a:p>
            <a:pPr marL="285750" indent="-285750">
              <a:spcBef>
                <a:spcPts val="1200"/>
              </a:spcBef>
              <a:buFont typeface="Arial" panose="020B0604020202020204" pitchFamily="34" charset="0"/>
              <a:buChar char="•"/>
            </a:pPr>
            <a:r>
              <a:rPr lang="en-ZA" sz="2200" dirty="0">
                <a:solidFill>
                  <a:schemeClr val="tx2"/>
                </a:solidFill>
              </a:rPr>
              <a:t>Leak detection</a:t>
            </a:r>
          </a:p>
          <a:p>
            <a:pPr marL="285750" indent="-285750">
              <a:spcBef>
                <a:spcPts val="1200"/>
              </a:spcBef>
              <a:buFont typeface="Arial" panose="020B0604020202020204" pitchFamily="34" charset="0"/>
              <a:buChar char="•"/>
            </a:pPr>
            <a:r>
              <a:rPr lang="en-ZA" sz="2200" dirty="0">
                <a:solidFill>
                  <a:schemeClr val="tx2"/>
                </a:solidFill>
              </a:rPr>
              <a:t>Tariffs</a:t>
            </a:r>
          </a:p>
          <a:p>
            <a:pPr marL="285750" indent="-285750">
              <a:spcBef>
                <a:spcPts val="1200"/>
              </a:spcBef>
              <a:buFont typeface="Arial" panose="020B0604020202020204" pitchFamily="34" charset="0"/>
              <a:buChar char="•"/>
            </a:pPr>
            <a:r>
              <a:rPr lang="en-ZA" sz="2200" dirty="0">
                <a:solidFill>
                  <a:schemeClr val="tx2"/>
                </a:solidFill>
              </a:rPr>
              <a:t>Water efficient devices</a:t>
            </a:r>
          </a:p>
          <a:p>
            <a:pPr marL="285750" indent="-285750">
              <a:spcBef>
                <a:spcPts val="1200"/>
              </a:spcBef>
              <a:buFont typeface="Arial" panose="020B0604020202020204" pitchFamily="34" charset="0"/>
              <a:buChar char="•"/>
            </a:pPr>
            <a:r>
              <a:rPr lang="en-ZA" sz="2200" dirty="0">
                <a:solidFill>
                  <a:schemeClr val="tx2"/>
                </a:solidFill>
              </a:rPr>
              <a:t>Water restrictions</a:t>
            </a:r>
          </a:p>
          <a:p>
            <a:pPr marL="285750" indent="-285750">
              <a:spcBef>
                <a:spcPts val="1200"/>
              </a:spcBef>
              <a:buFont typeface="Arial" panose="020B0604020202020204" pitchFamily="34" charset="0"/>
              <a:buChar char="•"/>
            </a:pPr>
            <a:r>
              <a:rPr lang="en-ZA" sz="2200" dirty="0">
                <a:solidFill>
                  <a:schemeClr val="tx2"/>
                </a:solidFill>
              </a:rPr>
              <a:t>Awareness campaigns</a:t>
            </a:r>
          </a:p>
        </p:txBody>
      </p:sp>
    </p:spTree>
    <p:extLst>
      <p:ext uri="{BB962C8B-B14F-4D97-AF65-F5344CB8AC3E}">
        <p14:creationId xmlns:p14="http://schemas.microsoft.com/office/powerpoint/2010/main" val="472967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Treated wastewater use / reclamation</a:t>
            </a:r>
          </a:p>
        </p:txBody>
      </p:sp>
      <p:sp>
        <p:nvSpPr>
          <p:cNvPr id="3" name="Content Placeholder 2"/>
          <p:cNvSpPr>
            <a:spLocks noGrp="1"/>
          </p:cNvSpPr>
          <p:nvPr>
            <p:ph idx="1"/>
          </p:nvPr>
        </p:nvSpPr>
        <p:spPr>
          <a:xfrm>
            <a:off x="4851011" y="1552141"/>
            <a:ext cx="4132170" cy="2412446"/>
          </a:xfrm>
        </p:spPr>
        <p:txBody>
          <a:bodyPr>
            <a:normAutofit lnSpcReduction="10000"/>
          </a:bodyPr>
          <a:lstStyle/>
          <a:p>
            <a:pPr>
              <a:spcBef>
                <a:spcPts val="1023"/>
              </a:spcBef>
            </a:pPr>
            <a:r>
              <a:rPr lang="en-ZA" sz="2031" dirty="0">
                <a:solidFill>
                  <a:schemeClr val="tx2"/>
                </a:solidFill>
              </a:rPr>
              <a:t>schools, sports clubs</a:t>
            </a:r>
          </a:p>
          <a:p>
            <a:pPr>
              <a:spcBef>
                <a:spcPts val="1023"/>
              </a:spcBef>
            </a:pPr>
            <a:r>
              <a:rPr lang="en-ZA" sz="2031" dirty="0">
                <a:solidFill>
                  <a:schemeClr val="tx2"/>
                </a:solidFill>
              </a:rPr>
              <a:t>golf courses, farms, irrigation</a:t>
            </a:r>
          </a:p>
          <a:p>
            <a:pPr>
              <a:spcBef>
                <a:spcPts val="1023"/>
              </a:spcBef>
            </a:pPr>
            <a:r>
              <a:rPr lang="en-ZA" sz="2031" dirty="0">
                <a:solidFill>
                  <a:schemeClr val="tx2"/>
                </a:solidFill>
              </a:rPr>
              <a:t>industry, commercial developments</a:t>
            </a:r>
          </a:p>
          <a:p>
            <a:pPr>
              <a:spcBef>
                <a:spcPts val="1023"/>
              </a:spcBef>
            </a:pPr>
            <a:r>
              <a:rPr lang="en-ZA" sz="2031" dirty="0">
                <a:solidFill>
                  <a:schemeClr val="tx2"/>
                </a:solidFill>
              </a:rPr>
              <a:t>direct potable reuse</a:t>
            </a:r>
          </a:p>
          <a:p>
            <a:pPr>
              <a:spcBef>
                <a:spcPts val="1023"/>
              </a:spcBef>
            </a:pPr>
            <a:r>
              <a:rPr lang="en-ZA" sz="2031" dirty="0">
                <a:solidFill>
                  <a:schemeClr val="tx2"/>
                </a:solidFill>
              </a:rPr>
              <a:t>greywater harvesting</a:t>
            </a:r>
          </a:p>
        </p:txBody>
      </p:sp>
      <p:pic>
        <p:nvPicPr>
          <p:cNvPr id="1026" name="Picture 2" descr="https://www.capetown.gov.za/en/Water/PublishingImages/IRT%20irrig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b="19441"/>
          <a:stretch/>
        </p:blipFill>
        <p:spPr bwMode="auto">
          <a:xfrm>
            <a:off x="160818" y="1168692"/>
            <a:ext cx="4691149" cy="27111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55B12F-8F41-4878-B112-3B94A4C22E45}"/>
              </a:ext>
            </a:extLst>
          </p:cNvPr>
          <p:cNvPicPr/>
          <p:nvPr/>
        </p:nvPicPr>
        <p:blipFill rotWithShape="1">
          <a:blip r:embed="rId4">
            <a:lum bright="20000"/>
          </a:blip>
          <a:srcRect l="392" t="403" r="-392" b="7318"/>
          <a:stretch/>
        </p:blipFill>
        <p:spPr bwMode="auto">
          <a:xfrm>
            <a:off x="4772425" y="4099636"/>
            <a:ext cx="4289341" cy="2715391"/>
          </a:xfrm>
          <a:prstGeom prst="rect">
            <a:avLst/>
          </a:prstGeom>
          <a:noFill/>
          <a:ln w="3175">
            <a:solidFill>
              <a:schemeClr val="tx1"/>
            </a:solidFill>
            <a:miter lim="800000"/>
            <a:headEnd/>
            <a:tailEnd/>
          </a:ln>
        </p:spPr>
      </p:pic>
      <p:pic>
        <p:nvPicPr>
          <p:cNvPr id="7" name="Picture 2" descr="http://www.capewatersolutions.co.za/wp-content/uploads/2010/09/PT-Milkwood-Cr-300x169.jpg">
            <a:extLst>
              <a:ext uri="{FF2B5EF4-FFF2-40B4-BE49-F238E27FC236}">
                <a16:creationId xmlns:a16="http://schemas.microsoft.com/office/drawing/2014/main" id="{39B18A2E-7C5C-46BE-8732-DA20056C2C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75" r="3510"/>
          <a:stretch/>
        </p:blipFill>
        <p:spPr bwMode="auto">
          <a:xfrm>
            <a:off x="160818" y="4099635"/>
            <a:ext cx="4320480" cy="271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679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 y="59520"/>
            <a:ext cx="8105913" cy="790730"/>
          </a:xfrm>
        </p:spPr>
        <p:txBody>
          <a:bodyPr>
            <a:normAutofit fontScale="90000"/>
          </a:bodyPr>
          <a:lstStyle/>
          <a:p>
            <a:r>
              <a:rPr lang="en-ZA" sz="4000" dirty="0">
                <a:latin typeface="+mn-lt"/>
              </a:rPr>
              <a:t>Diversifying household water sources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787" y="4237607"/>
            <a:ext cx="4572000" cy="699907"/>
          </a:xfrm>
          <a:prstGeom prst="rect">
            <a:avLst/>
          </a:prstGeom>
        </p:spPr>
      </p:pic>
      <p:grpSp>
        <p:nvGrpSpPr>
          <p:cNvPr id="5" name="Group 4"/>
          <p:cNvGrpSpPr/>
          <p:nvPr/>
        </p:nvGrpSpPr>
        <p:grpSpPr>
          <a:xfrm>
            <a:off x="2671756" y="4116995"/>
            <a:ext cx="1213339" cy="815932"/>
            <a:chOff x="188912" y="4248150"/>
            <a:chExt cx="1143001" cy="735013"/>
          </a:xfrm>
        </p:grpSpPr>
        <p:sp>
          <p:nvSpPr>
            <p:cNvPr id="6" name="Freeform 8"/>
            <p:cNvSpPr>
              <a:spLocks/>
            </p:cNvSpPr>
            <p:nvPr/>
          </p:nvSpPr>
          <p:spPr bwMode="auto">
            <a:xfrm>
              <a:off x="188912" y="4248150"/>
              <a:ext cx="1143001" cy="735013"/>
            </a:xfrm>
            <a:custGeom>
              <a:avLst/>
              <a:gdLst>
                <a:gd name="T0" fmla="*/ 22 w 1439"/>
                <a:gd name="T1" fmla="*/ 259 h 925"/>
                <a:gd name="T2" fmla="*/ 3 w 1439"/>
                <a:gd name="T3" fmla="*/ 330 h 925"/>
                <a:gd name="T4" fmla="*/ 0 w 1439"/>
                <a:gd name="T5" fmla="*/ 409 h 925"/>
                <a:gd name="T6" fmla="*/ 16 w 1439"/>
                <a:gd name="T7" fmla="*/ 488 h 925"/>
                <a:gd name="T8" fmla="*/ 26 w 1439"/>
                <a:gd name="T9" fmla="*/ 543 h 925"/>
                <a:gd name="T10" fmla="*/ 14 w 1439"/>
                <a:gd name="T11" fmla="*/ 576 h 925"/>
                <a:gd name="T12" fmla="*/ 10 w 1439"/>
                <a:gd name="T13" fmla="*/ 610 h 925"/>
                <a:gd name="T14" fmla="*/ 25 w 1439"/>
                <a:gd name="T15" fmla="*/ 662 h 925"/>
                <a:gd name="T16" fmla="*/ 59 w 1439"/>
                <a:gd name="T17" fmla="*/ 716 h 925"/>
                <a:gd name="T18" fmla="*/ 93 w 1439"/>
                <a:gd name="T19" fmla="*/ 747 h 925"/>
                <a:gd name="T20" fmla="*/ 131 w 1439"/>
                <a:gd name="T21" fmla="*/ 776 h 925"/>
                <a:gd name="T22" fmla="*/ 173 w 1439"/>
                <a:gd name="T23" fmla="*/ 802 h 925"/>
                <a:gd name="T24" fmla="*/ 216 w 1439"/>
                <a:gd name="T25" fmla="*/ 825 h 925"/>
                <a:gd name="T26" fmla="*/ 264 w 1439"/>
                <a:gd name="T27" fmla="*/ 846 h 925"/>
                <a:gd name="T28" fmla="*/ 312 w 1439"/>
                <a:gd name="T29" fmla="*/ 864 h 925"/>
                <a:gd name="T30" fmla="*/ 363 w 1439"/>
                <a:gd name="T31" fmla="*/ 880 h 925"/>
                <a:gd name="T32" fmla="*/ 414 w 1439"/>
                <a:gd name="T33" fmla="*/ 893 h 925"/>
                <a:gd name="T34" fmla="*/ 467 w 1439"/>
                <a:gd name="T35" fmla="*/ 905 h 925"/>
                <a:gd name="T36" fmla="*/ 523 w 1439"/>
                <a:gd name="T37" fmla="*/ 913 h 925"/>
                <a:gd name="T38" fmla="*/ 578 w 1439"/>
                <a:gd name="T39" fmla="*/ 920 h 925"/>
                <a:gd name="T40" fmla="*/ 633 w 1439"/>
                <a:gd name="T41" fmla="*/ 923 h 925"/>
                <a:gd name="T42" fmla="*/ 689 w 1439"/>
                <a:gd name="T43" fmla="*/ 925 h 925"/>
                <a:gd name="T44" fmla="*/ 745 w 1439"/>
                <a:gd name="T45" fmla="*/ 925 h 925"/>
                <a:gd name="T46" fmla="*/ 800 w 1439"/>
                <a:gd name="T47" fmla="*/ 923 h 925"/>
                <a:gd name="T48" fmla="*/ 876 w 1439"/>
                <a:gd name="T49" fmla="*/ 916 h 925"/>
                <a:gd name="T50" fmla="*/ 971 w 1439"/>
                <a:gd name="T51" fmla="*/ 903 h 925"/>
                <a:gd name="T52" fmla="*/ 1061 w 1439"/>
                <a:gd name="T53" fmla="*/ 885 h 925"/>
                <a:gd name="T54" fmla="*/ 1143 w 1439"/>
                <a:gd name="T55" fmla="*/ 862 h 925"/>
                <a:gd name="T56" fmla="*/ 1219 w 1439"/>
                <a:gd name="T57" fmla="*/ 832 h 925"/>
                <a:gd name="T58" fmla="*/ 1285 w 1439"/>
                <a:gd name="T59" fmla="*/ 795 h 925"/>
                <a:gd name="T60" fmla="*/ 1342 w 1439"/>
                <a:gd name="T61" fmla="*/ 753 h 925"/>
                <a:gd name="T62" fmla="*/ 1384 w 1439"/>
                <a:gd name="T63" fmla="*/ 703 h 925"/>
                <a:gd name="T64" fmla="*/ 1414 w 1439"/>
                <a:gd name="T65" fmla="*/ 662 h 925"/>
                <a:gd name="T66" fmla="*/ 1431 w 1439"/>
                <a:gd name="T67" fmla="*/ 620 h 925"/>
                <a:gd name="T68" fmla="*/ 1435 w 1439"/>
                <a:gd name="T69" fmla="*/ 569 h 925"/>
                <a:gd name="T70" fmla="*/ 1421 w 1439"/>
                <a:gd name="T71" fmla="*/ 524 h 925"/>
                <a:gd name="T72" fmla="*/ 1419 w 1439"/>
                <a:gd name="T73" fmla="*/ 477 h 925"/>
                <a:gd name="T74" fmla="*/ 1436 w 1439"/>
                <a:gd name="T75" fmla="*/ 416 h 925"/>
                <a:gd name="T76" fmla="*/ 1438 w 1439"/>
                <a:gd name="T77" fmla="*/ 354 h 925"/>
                <a:gd name="T78" fmla="*/ 1423 w 1439"/>
                <a:gd name="T79" fmla="*/ 285 h 925"/>
                <a:gd name="T80" fmla="*/ 1386 w 1439"/>
                <a:gd name="T81" fmla="*/ 217 h 925"/>
                <a:gd name="T82" fmla="*/ 1333 w 1439"/>
                <a:gd name="T83" fmla="*/ 166 h 925"/>
                <a:gd name="T84" fmla="*/ 1268 w 1439"/>
                <a:gd name="T85" fmla="*/ 122 h 925"/>
                <a:gd name="T86" fmla="*/ 1192 w 1439"/>
                <a:gd name="T87" fmla="*/ 84 h 925"/>
                <a:gd name="T88" fmla="*/ 1107 w 1439"/>
                <a:gd name="T89" fmla="*/ 54 h 925"/>
                <a:gd name="T90" fmla="*/ 1016 w 1439"/>
                <a:gd name="T91" fmla="*/ 31 h 925"/>
                <a:gd name="T92" fmla="*/ 918 w 1439"/>
                <a:gd name="T93" fmla="*/ 14 h 925"/>
                <a:gd name="T94" fmla="*/ 818 w 1439"/>
                <a:gd name="T95" fmla="*/ 4 h 925"/>
                <a:gd name="T96" fmla="*/ 715 w 1439"/>
                <a:gd name="T97" fmla="*/ 0 h 925"/>
                <a:gd name="T98" fmla="*/ 614 w 1439"/>
                <a:gd name="T99" fmla="*/ 4 h 925"/>
                <a:gd name="T100" fmla="*/ 513 w 1439"/>
                <a:gd name="T101" fmla="*/ 13 h 925"/>
                <a:gd name="T102" fmla="*/ 418 w 1439"/>
                <a:gd name="T103" fmla="*/ 30 h 925"/>
                <a:gd name="T104" fmla="*/ 328 w 1439"/>
                <a:gd name="T105" fmla="*/ 52 h 925"/>
                <a:gd name="T106" fmla="*/ 246 w 1439"/>
                <a:gd name="T107" fmla="*/ 82 h 925"/>
                <a:gd name="T108" fmla="*/ 174 w 1439"/>
                <a:gd name="T109" fmla="*/ 118 h 925"/>
                <a:gd name="T110" fmla="*/ 112 w 1439"/>
                <a:gd name="T111" fmla="*/ 160 h 925"/>
                <a:gd name="T112" fmla="*/ 34 w 1439"/>
                <a:gd name="T113" fmla="*/ 233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39" h="925">
                  <a:moveTo>
                    <a:pt x="34" y="233"/>
                  </a:moveTo>
                  <a:lnTo>
                    <a:pt x="22" y="259"/>
                  </a:lnTo>
                  <a:lnTo>
                    <a:pt x="11" y="293"/>
                  </a:lnTo>
                  <a:lnTo>
                    <a:pt x="3" y="330"/>
                  </a:lnTo>
                  <a:lnTo>
                    <a:pt x="0" y="369"/>
                  </a:lnTo>
                  <a:lnTo>
                    <a:pt x="0" y="409"/>
                  </a:lnTo>
                  <a:lnTo>
                    <a:pt x="4" y="450"/>
                  </a:lnTo>
                  <a:lnTo>
                    <a:pt x="16" y="488"/>
                  </a:lnTo>
                  <a:lnTo>
                    <a:pt x="34" y="521"/>
                  </a:lnTo>
                  <a:lnTo>
                    <a:pt x="26" y="543"/>
                  </a:lnTo>
                  <a:lnTo>
                    <a:pt x="19" y="560"/>
                  </a:lnTo>
                  <a:lnTo>
                    <a:pt x="14" y="576"/>
                  </a:lnTo>
                  <a:lnTo>
                    <a:pt x="10" y="592"/>
                  </a:lnTo>
                  <a:lnTo>
                    <a:pt x="10" y="610"/>
                  </a:lnTo>
                  <a:lnTo>
                    <a:pt x="15" y="633"/>
                  </a:lnTo>
                  <a:lnTo>
                    <a:pt x="25" y="662"/>
                  </a:lnTo>
                  <a:lnTo>
                    <a:pt x="42" y="698"/>
                  </a:lnTo>
                  <a:lnTo>
                    <a:pt x="59" y="716"/>
                  </a:lnTo>
                  <a:lnTo>
                    <a:pt x="76" y="732"/>
                  </a:lnTo>
                  <a:lnTo>
                    <a:pt x="93" y="747"/>
                  </a:lnTo>
                  <a:lnTo>
                    <a:pt x="113" y="762"/>
                  </a:lnTo>
                  <a:lnTo>
                    <a:pt x="131" y="776"/>
                  </a:lnTo>
                  <a:lnTo>
                    <a:pt x="152" y="789"/>
                  </a:lnTo>
                  <a:lnTo>
                    <a:pt x="173" y="802"/>
                  </a:lnTo>
                  <a:lnTo>
                    <a:pt x="194" y="814"/>
                  </a:lnTo>
                  <a:lnTo>
                    <a:pt x="216" y="825"/>
                  </a:lnTo>
                  <a:lnTo>
                    <a:pt x="239" y="835"/>
                  </a:lnTo>
                  <a:lnTo>
                    <a:pt x="264" y="846"/>
                  </a:lnTo>
                  <a:lnTo>
                    <a:pt x="288" y="855"/>
                  </a:lnTo>
                  <a:lnTo>
                    <a:pt x="312" y="864"/>
                  </a:lnTo>
                  <a:lnTo>
                    <a:pt x="337" y="872"/>
                  </a:lnTo>
                  <a:lnTo>
                    <a:pt x="363" y="880"/>
                  </a:lnTo>
                  <a:lnTo>
                    <a:pt x="388" y="887"/>
                  </a:lnTo>
                  <a:lnTo>
                    <a:pt x="414" y="893"/>
                  </a:lnTo>
                  <a:lnTo>
                    <a:pt x="441" y="899"/>
                  </a:lnTo>
                  <a:lnTo>
                    <a:pt x="467" y="905"/>
                  </a:lnTo>
                  <a:lnTo>
                    <a:pt x="495" y="909"/>
                  </a:lnTo>
                  <a:lnTo>
                    <a:pt x="523" y="913"/>
                  </a:lnTo>
                  <a:lnTo>
                    <a:pt x="549" y="916"/>
                  </a:lnTo>
                  <a:lnTo>
                    <a:pt x="578" y="920"/>
                  </a:lnTo>
                  <a:lnTo>
                    <a:pt x="606" y="922"/>
                  </a:lnTo>
                  <a:lnTo>
                    <a:pt x="633" y="923"/>
                  </a:lnTo>
                  <a:lnTo>
                    <a:pt x="661" y="924"/>
                  </a:lnTo>
                  <a:lnTo>
                    <a:pt x="689" y="925"/>
                  </a:lnTo>
                  <a:lnTo>
                    <a:pt x="717" y="925"/>
                  </a:lnTo>
                  <a:lnTo>
                    <a:pt x="745" y="925"/>
                  </a:lnTo>
                  <a:lnTo>
                    <a:pt x="773" y="924"/>
                  </a:lnTo>
                  <a:lnTo>
                    <a:pt x="800" y="923"/>
                  </a:lnTo>
                  <a:lnTo>
                    <a:pt x="828" y="921"/>
                  </a:lnTo>
                  <a:lnTo>
                    <a:pt x="876" y="916"/>
                  </a:lnTo>
                  <a:lnTo>
                    <a:pt x="925" y="910"/>
                  </a:lnTo>
                  <a:lnTo>
                    <a:pt x="971" y="903"/>
                  </a:lnTo>
                  <a:lnTo>
                    <a:pt x="1017" y="895"/>
                  </a:lnTo>
                  <a:lnTo>
                    <a:pt x="1061" y="885"/>
                  </a:lnTo>
                  <a:lnTo>
                    <a:pt x="1103" y="875"/>
                  </a:lnTo>
                  <a:lnTo>
                    <a:pt x="1143" y="862"/>
                  </a:lnTo>
                  <a:lnTo>
                    <a:pt x="1183" y="847"/>
                  </a:lnTo>
                  <a:lnTo>
                    <a:pt x="1219" y="832"/>
                  </a:lnTo>
                  <a:lnTo>
                    <a:pt x="1254" y="814"/>
                  </a:lnTo>
                  <a:lnTo>
                    <a:pt x="1285" y="795"/>
                  </a:lnTo>
                  <a:lnTo>
                    <a:pt x="1315" y="774"/>
                  </a:lnTo>
                  <a:lnTo>
                    <a:pt x="1342" y="753"/>
                  </a:lnTo>
                  <a:lnTo>
                    <a:pt x="1365" y="728"/>
                  </a:lnTo>
                  <a:lnTo>
                    <a:pt x="1384" y="703"/>
                  </a:lnTo>
                  <a:lnTo>
                    <a:pt x="1401" y="675"/>
                  </a:lnTo>
                  <a:lnTo>
                    <a:pt x="1414" y="662"/>
                  </a:lnTo>
                  <a:lnTo>
                    <a:pt x="1424" y="643"/>
                  </a:lnTo>
                  <a:lnTo>
                    <a:pt x="1431" y="620"/>
                  </a:lnTo>
                  <a:lnTo>
                    <a:pt x="1435" y="595"/>
                  </a:lnTo>
                  <a:lnTo>
                    <a:pt x="1435" y="569"/>
                  </a:lnTo>
                  <a:lnTo>
                    <a:pt x="1430" y="545"/>
                  </a:lnTo>
                  <a:lnTo>
                    <a:pt x="1421" y="524"/>
                  </a:lnTo>
                  <a:lnTo>
                    <a:pt x="1406" y="508"/>
                  </a:lnTo>
                  <a:lnTo>
                    <a:pt x="1419" y="477"/>
                  </a:lnTo>
                  <a:lnTo>
                    <a:pt x="1429" y="446"/>
                  </a:lnTo>
                  <a:lnTo>
                    <a:pt x="1436" y="416"/>
                  </a:lnTo>
                  <a:lnTo>
                    <a:pt x="1439" y="386"/>
                  </a:lnTo>
                  <a:lnTo>
                    <a:pt x="1438" y="354"/>
                  </a:lnTo>
                  <a:lnTo>
                    <a:pt x="1434" y="320"/>
                  </a:lnTo>
                  <a:lnTo>
                    <a:pt x="1423" y="285"/>
                  </a:lnTo>
                  <a:lnTo>
                    <a:pt x="1407" y="244"/>
                  </a:lnTo>
                  <a:lnTo>
                    <a:pt x="1386" y="217"/>
                  </a:lnTo>
                  <a:lnTo>
                    <a:pt x="1361" y="190"/>
                  </a:lnTo>
                  <a:lnTo>
                    <a:pt x="1333" y="166"/>
                  </a:lnTo>
                  <a:lnTo>
                    <a:pt x="1302" y="143"/>
                  </a:lnTo>
                  <a:lnTo>
                    <a:pt x="1268" y="122"/>
                  </a:lnTo>
                  <a:lnTo>
                    <a:pt x="1231" y="103"/>
                  </a:lnTo>
                  <a:lnTo>
                    <a:pt x="1192" y="84"/>
                  </a:lnTo>
                  <a:lnTo>
                    <a:pt x="1150" y="68"/>
                  </a:lnTo>
                  <a:lnTo>
                    <a:pt x="1107" y="54"/>
                  </a:lnTo>
                  <a:lnTo>
                    <a:pt x="1062" y="42"/>
                  </a:lnTo>
                  <a:lnTo>
                    <a:pt x="1016" y="31"/>
                  </a:lnTo>
                  <a:lnTo>
                    <a:pt x="967" y="22"/>
                  </a:lnTo>
                  <a:lnTo>
                    <a:pt x="918" y="14"/>
                  </a:lnTo>
                  <a:lnTo>
                    <a:pt x="868" y="8"/>
                  </a:lnTo>
                  <a:lnTo>
                    <a:pt x="818" y="4"/>
                  </a:lnTo>
                  <a:lnTo>
                    <a:pt x="767" y="1"/>
                  </a:lnTo>
                  <a:lnTo>
                    <a:pt x="715" y="0"/>
                  </a:lnTo>
                  <a:lnTo>
                    <a:pt x="664" y="1"/>
                  </a:lnTo>
                  <a:lnTo>
                    <a:pt x="614" y="4"/>
                  </a:lnTo>
                  <a:lnTo>
                    <a:pt x="563" y="7"/>
                  </a:lnTo>
                  <a:lnTo>
                    <a:pt x="513" y="13"/>
                  </a:lnTo>
                  <a:lnTo>
                    <a:pt x="465" y="21"/>
                  </a:lnTo>
                  <a:lnTo>
                    <a:pt x="418" y="30"/>
                  </a:lnTo>
                  <a:lnTo>
                    <a:pt x="373" y="40"/>
                  </a:lnTo>
                  <a:lnTo>
                    <a:pt x="328" y="52"/>
                  </a:lnTo>
                  <a:lnTo>
                    <a:pt x="287" y="66"/>
                  </a:lnTo>
                  <a:lnTo>
                    <a:pt x="246" y="82"/>
                  </a:lnTo>
                  <a:lnTo>
                    <a:pt x="208" y="99"/>
                  </a:lnTo>
                  <a:lnTo>
                    <a:pt x="174" y="118"/>
                  </a:lnTo>
                  <a:lnTo>
                    <a:pt x="141" y="138"/>
                  </a:lnTo>
                  <a:lnTo>
                    <a:pt x="112" y="160"/>
                  </a:lnTo>
                  <a:lnTo>
                    <a:pt x="86" y="183"/>
                  </a:lnTo>
                  <a:lnTo>
                    <a:pt x="34" y="233"/>
                  </a:lnTo>
                  <a:close/>
                </a:path>
              </a:pathLst>
            </a:custGeom>
            <a:solidFill>
              <a:srgbClr val="0038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7" name="Freeform 9"/>
            <p:cNvSpPr>
              <a:spLocks/>
            </p:cNvSpPr>
            <p:nvPr/>
          </p:nvSpPr>
          <p:spPr bwMode="auto">
            <a:xfrm>
              <a:off x="252412" y="4294188"/>
              <a:ext cx="1025526" cy="427038"/>
            </a:xfrm>
            <a:custGeom>
              <a:avLst/>
              <a:gdLst>
                <a:gd name="T0" fmla="*/ 712 w 1293"/>
                <a:gd name="T1" fmla="*/ 1 h 539"/>
                <a:gd name="T2" fmla="*/ 839 w 1293"/>
                <a:gd name="T3" fmla="*/ 12 h 539"/>
                <a:gd name="T4" fmla="*/ 954 w 1293"/>
                <a:gd name="T5" fmla="*/ 32 h 539"/>
                <a:gd name="T6" fmla="*/ 1057 w 1293"/>
                <a:gd name="T7" fmla="*/ 62 h 539"/>
                <a:gd name="T8" fmla="*/ 1145 w 1293"/>
                <a:gd name="T9" fmla="*/ 98 h 539"/>
                <a:gd name="T10" fmla="*/ 1215 w 1293"/>
                <a:gd name="T11" fmla="*/ 141 h 539"/>
                <a:gd name="T12" fmla="*/ 1265 w 1293"/>
                <a:gd name="T13" fmla="*/ 190 h 539"/>
                <a:gd name="T14" fmla="*/ 1290 w 1293"/>
                <a:gd name="T15" fmla="*/ 242 h 539"/>
                <a:gd name="T16" fmla="*/ 1290 w 1293"/>
                <a:gd name="T17" fmla="*/ 297 h 539"/>
                <a:gd name="T18" fmla="*/ 1265 w 1293"/>
                <a:gd name="T19" fmla="*/ 349 h 539"/>
                <a:gd name="T20" fmla="*/ 1215 w 1293"/>
                <a:gd name="T21" fmla="*/ 397 h 539"/>
                <a:gd name="T22" fmla="*/ 1145 w 1293"/>
                <a:gd name="T23" fmla="*/ 441 h 539"/>
                <a:gd name="T24" fmla="*/ 1057 w 1293"/>
                <a:gd name="T25" fmla="*/ 477 h 539"/>
                <a:gd name="T26" fmla="*/ 954 w 1293"/>
                <a:gd name="T27" fmla="*/ 507 h 539"/>
                <a:gd name="T28" fmla="*/ 839 w 1293"/>
                <a:gd name="T29" fmla="*/ 526 h 539"/>
                <a:gd name="T30" fmla="*/ 712 w 1293"/>
                <a:gd name="T31" fmla="*/ 538 h 539"/>
                <a:gd name="T32" fmla="*/ 581 w 1293"/>
                <a:gd name="T33" fmla="*/ 538 h 539"/>
                <a:gd name="T34" fmla="*/ 455 w 1293"/>
                <a:gd name="T35" fmla="*/ 526 h 539"/>
                <a:gd name="T36" fmla="*/ 339 w 1293"/>
                <a:gd name="T37" fmla="*/ 507 h 539"/>
                <a:gd name="T38" fmla="*/ 236 w 1293"/>
                <a:gd name="T39" fmla="*/ 477 h 539"/>
                <a:gd name="T40" fmla="*/ 149 w 1293"/>
                <a:gd name="T41" fmla="*/ 441 h 539"/>
                <a:gd name="T42" fmla="*/ 78 w 1293"/>
                <a:gd name="T43" fmla="*/ 397 h 539"/>
                <a:gd name="T44" fmla="*/ 29 w 1293"/>
                <a:gd name="T45" fmla="*/ 349 h 539"/>
                <a:gd name="T46" fmla="*/ 4 w 1293"/>
                <a:gd name="T47" fmla="*/ 297 h 539"/>
                <a:gd name="T48" fmla="*/ 4 w 1293"/>
                <a:gd name="T49" fmla="*/ 242 h 539"/>
                <a:gd name="T50" fmla="*/ 29 w 1293"/>
                <a:gd name="T51" fmla="*/ 190 h 539"/>
                <a:gd name="T52" fmla="*/ 78 w 1293"/>
                <a:gd name="T53" fmla="*/ 141 h 539"/>
                <a:gd name="T54" fmla="*/ 149 w 1293"/>
                <a:gd name="T55" fmla="*/ 98 h 539"/>
                <a:gd name="T56" fmla="*/ 236 w 1293"/>
                <a:gd name="T57" fmla="*/ 62 h 539"/>
                <a:gd name="T58" fmla="*/ 339 w 1293"/>
                <a:gd name="T59" fmla="*/ 32 h 539"/>
                <a:gd name="T60" fmla="*/ 455 w 1293"/>
                <a:gd name="T61" fmla="*/ 12 h 539"/>
                <a:gd name="T62" fmla="*/ 581 w 1293"/>
                <a:gd name="T63" fmla="*/ 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3" h="539">
                  <a:moveTo>
                    <a:pt x="646" y="0"/>
                  </a:moveTo>
                  <a:lnTo>
                    <a:pt x="712" y="1"/>
                  </a:lnTo>
                  <a:lnTo>
                    <a:pt x="776" y="6"/>
                  </a:lnTo>
                  <a:lnTo>
                    <a:pt x="839" y="12"/>
                  </a:lnTo>
                  <a:lnTo>
                    <a:pt x="897" y="21"/>
                  </a:lnTo>
                  <a:lnTo>
                    <a:pt x="954" y="32"/>
                  </a:lnTo>
                  <a:lnTo>
                    <a:pt x="1008" y="46"/>
                  </a:lnTo>
                  <a:lnTo>
                    <a:pt x="1057" y="62"/>
                  </a:lnTo>
                  <a:lnTo>
                    <a:pt x="1103" y="79"/>
                  </a:lnTo>
                  <a:lnTo>
                    <a:pt x="1145" y="98"/>
                  </a:lnTo>
                  <a:lnTo>
                    <a:pt x="1183" y="118"/>
                  </a:lnTo>
                  <a:lnTo>
                    <a:pt x="1215" y="141"/>
                  </a:lnTo>
                  <a:lnTo>
                    <a:pt x="1243" y="165"/>
                  </a:lnTo>
                  <a:lnTo>
                    <a:pt x="1265" y="190"/>
                  </a:lnTo>
                  <a:lnTo>
                    <a:pt x="1281" y="215"/>
                  </a:lnTo>
                  <a:lnTo>
                    <a:pt x="1290" y="242"/>
                  </a:lnTo>
                  <a:lnTo>
                    <a:pt x="1293" y="269"/>
                  </a:lnTo>
                  <a:lnTo>
                    <a:pt x="1290" y="297"/>
                  </a:lnTo>
                  <a:lnTo>
                    <a:pt x="1281" y="324"/>
                  </a:lnTo>
                  <a:lnTo>
                    <a:pt x="1265" y="349"/>
                  </a:lnTo>
                  <a:lnTo>
                    <a:pt x="1243" y="374"/>
                  </a:lnTo>
                  <a:lnTo>
                    <a:pt x="1215" y="397"/>
                  </a:lnTo>
                  <a:lnTo>
                    <a:pt x="1183" y="420"/>
                  </a:lnTo>
                  <a:lnTo>
                    <a:pt x="1145" y="441"/>
                  </a:lnTo>
                  <a:lnTo>
                    <a:pt x="1103" y="459"/>
                  </a:lnTo>
                  <a:lnTo>
                    <a:pt x="1057" y="477"/>
                  </a:lnTo>
                  <a:lnTo>
                    <a:pt x="1008" y="493"/>
                  </a:lnTo>
                  <a:lnTo>
                    <a:pt x="954" y="507"/>
                  </a:lnTo>
                  <a:lnTo>
                    <a:pt x="897" y="518"/>
                  </a:lnTo>
                  <a:lnTo>
                    <a:pt x="839" y="526"/>
                  </a:lnTo>
                  <a:lnTo>
                    <a:pt x="776" y="533"/>
                  </a:lnTo>
                  <a:lnTo>
                    <a:pt x="712" y="538"/>
                  </a:lnTo>
                  <a:lnTo>
                    <a:pt x="646" y="539"/>
                  </a:lnTo>
                  <a:lnTo>
                    <a:pt x="581" y="538"/>
                  </a:lnTo>
                  <a:lnTo>
                    <a:pt x="516" y="533"/>
                  </a:lnTo>
                  <a:lnTo>
                    <a:pt x="455" y="526"/>
                  </a:lnTo>
                  <a:lnTo>
                    <a:pt x="395" y="518"/>
                  </a:lnTo>
                  <a:lnTo>
                    <a:pt x="339" y="507"/>
                  </a:lnTo>
                  <a:lnTo>
                    <a:pt x="286" y="493"/>
                  </a:lnTo>
                  <a:lnTo>
                    <a:pt x="236" y="477"/>
                  </a:lnTo>
                  <a:lnTo>
                    <a:pt x="190" y="459"/>
                  </a:lnTo>
                  <a:lnTo>
                    <a:pt x="149" y="441"/>
                  </a:lnTo>
                  <a:lnTo>
                    <a:pt x="111" y="420"/>
                  </a:lnTo>
                  <a:lnTo>
                    <a:pt x="78" y="397"/>
                  </a:lnTo>
                  <a:lnTo>
                    <a:pt x="51" y="374"/>
                  </a:lnTo>
                  <a:lnTo>
                    <a:pt x="29" y="349"/>
                  </a:lnTo>
                  <a:lnTo>
                    <a:pt x="13" y="324"/>
                  </a:lnTo>
                  <a:lnTo>
                    <a:pt x="4" y="297"/>
                  </a:lnTo>
                  <a:lnTo>
                    <a:pt x="0" y="269"/>
                  </a:lnTo>
                  <a:lnTo>
                    <a:pt x="4" y="242"/>
                  </a:lnTo>
                  <a:lnTo>
                    <a:pt x="13" y="215"/>
                  </a:lnTo>
                  <a:lnTo>
                    <a:pt x="29" y="190"/>
                  </a:lnTo>
                  <a:lnTo>
                    <a:pt x="51" y="165"/>
                  </a:lnTo>
                  <a:lnTo>
                    <a:pt x="78" y="141"/>
                  </a:lnTo>
                  <a:lnTo>
                    <a:pt x="111" y="118"/>
                  </a:lnTo>
                  <a:lnTo>
                    <a:pt x="149" y="98"/>
                  </a:lnTo>
                  <a:lnTo>
                    <a:pt x="190" y="79"/>
                  </a:lnTo>
                  <a:lnTo>
                    <a:pt x="236" y="62"/>
                  </a:lnTo>
                  <a:lnTo>
                    <a:pt x="286" y="46"/>
                  </a:lnTo>
                  <a:lnTo>
                    <a:pt x="339" y="32"/>
                  </a:lnTo>
                  <a:lnTo>
                    <a:pt x="395" y="21"/>
                  </a:lnTo>
                  <a:lnTo>
                    <a:pt x="455" y="12"/>
                  </a:lnTo>
                  <a:lnTo>
                    <a:pt x="516" y="6"/>
                  </a:lnTo>
                  <a:lnTo>
                    <a:pt x="581" y="1"/>
                  </a:lnTo>
                  <a:lnTo>
                    <a:pt x="646" y="0"/>
                  </a:lnTo>
                  <a:close/>
                </a:path>
              </a:pathLst>
            </a:custGeom>
            <a:solidFill>
              <a:srgbClr val="00C4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8" name="Freeform 10"/>
            <p:cNvSpPr>
              <a:spLocks/>
            </p:cNvSpPr>
            <p:nvPr/>
          </p:nvSpPr>
          <p:spPr bwMode="auto">
            <a:xfrm>
              <a:off x="261937" y="4344988"/>
              <a:ext cx="490538" cy="188913"/>
            </a:xfrm>
            <a:custGeom>
              <a:avLst/>
              <a:gdLst>
                <a:gd name="T0" fmla="*/ 65 w 618"/>
                <a:gd name="T1" fmla="*/ 80 h 239"/>
                <a:gd name="T2" fmla="*/ 126 w 618"/>
                <a:gd name="T3" fmla="*/ 36 h 239"/>
                <a:gd name="T4" fmla="*/ 222 w 618"/>
                <a:gd name="T5" fmla="*/ 0 h 239"/>
                <a:gd name="T6" fmla="*/ 222 w 618"/>
                <a:gd name="T7" fmla="*/ 36 h 239"/>
                <a:gd name="T8" fmla="*/ 313 w 618"/>
                <a:gd name="T9" fmla="*/ 36 h 239"/>
                <a:gd name="T10" fmla="*/ 267 w 618"/>
                <a:gd name="T11" fmla="*/ 49 h 239"/>
                <a:gd name="T12" fmla="*/ 178 w 618"/>
                <a:gd name="T13" fmla="*/ 53 h 239"/>
                <a:gd name="T14" fmla="*/ 208 w 618"/>
                <a:gd name="T15" fmla="*/ 80 h 239"/>
                <a:gd name="T16" fmla="*/ 269 w 618"/>
                <a:gd name="T17" fmla="*/ 80 h 239"/>
                <a:gd name="T18" fmla="*/ 313 w 618"/>
                <a:gd name="T19" fmla="*/ 84 h 239"/>
                <a:gd name="T20" fmla="*/ 269 w 618"/>
                <a:gd name="T21" fmla="*/ 96 h 239"/>
                <a:gd name="T22" fmla="*/ 156 w 618"/>
                <a:gd name="T23" fmla="*/ 96 h 239"/>
                <a:gd name="T24" fmla="*/ 75 w 618"/>
                <a:gd name="T25" fmla="*/ 111 h 239"/>
                <a:gd name="T26" fmla="*/ 47 w 618"/>
                <a:gd name="T27" fmla="*/ 150 h 239"/>
                <a:gd name="T28" fmla="*/ 227 w 618"/>
                <a:gd name="T29" fmla="*/ 141 h 239"/>
                <a:gd name="T30" fmla="*/ 313 w 618"/>
                <a:gd name="T31" fmla="*/ 145 h 239"/>
                <a:gd name="T32" fmla="*/ 618 w 618"/>
                <a:gd name="T33" fmla="*/ 116 h 239"/>
                <a:gd name="T34" fmla="*/ 601 w 618"/>
                <a:gd name="T35" fmla="*/ 150 h 239"/>
                <a:gd name="T36" fmla="*/ 269 w 618"/>
                <a:gd name="T37" fmla="*/ 220 h 239"/>
                <a:gd name="T38" fmla="*/ 244 w 618"/>
                <a:gd name="T39" fmla="*/ 239 h 239"/>
                <a:gd name="T40" fmla="*/ 208 w 618"/>
                <a:gd name="T41" fmla="*/ 234 h 239"/>
                <a:gd name="T42" fmla="*/ 296 w 618"/>
                <a:gd name="T43" fmla="*/ 194 h 239"/>
                <a:gd name="T44" fmla="*/ 540 w 618"/>
                <a:gd name="T45" fmla="*/ 141 h 239"/>
                <a:gd name="T46" fmla="*/ 283 w 618"/>
                <a:gd name="T47" fmla="*/ 159 h 239"/>
                <a:gd name="T48" fmla="*/ 75 w 618"/>
                <a:gd name="T49" fmla="*/ 181 h 239"/>
                <a:gd name="T50" fmla="*/ 0 w 618"/>
                <a:gd name="T51" fmla="*/ 164 h 239"/>
                <a:gd name="T52" fmla="*/ 47 w 618"/>
                <a:gd name="T53" fmla="*/ 111 h 239"/>
                <a:gd name="T54" fmla="*/ 65 w 618"/>
                <a:gd name="T55" fmla="*/ 8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8" h="239">
                  <a:moveTo>
                    <a:pt x="65" y="80"/>
                  </a:moveTo>
                  <a:lnTo>
                    <a:pt x="126" y="36"/>
                  </a:lnTo>
                  <a:lnTo>
                    <a:pt x="222" y="0"/>
                  </a:lnTo>
                  <a:lnTo>
                    <a:pt x="222" y="36"/>
                  </a:lnTo>
                  <a:lnTo>
                    <a:pt x="313" y="36"/>
                  </a:lnTo>
                  <a:lnTo>
                    <a:pt x="267" y="49"/>
                  </a:lnTo>
                  <a:lnTo>
                    <a:pt x="178" y="53"/>
                  </a:lnTo>
                  <a:lnTo>
                    <a:pt x="208" y="80"/>
                  </a:lnTo>
                  <a:lnTo>
                    <a:pt x="269" y="80"/>
                  </a:lnTo>
                  <a:lnTo>
                    <a:pt x="313" y="84"/>
                  </a:lnTo>
                  <a:lnTo>
                    <a:pt x="269" y="96"/>
                  </a:lnTo>
                  <a:lnTo>
                    <a:pt x="156" y="96"/>
                  </a:lnTo>
                  <a:lnTo>
                    <a:pt x="75" y="111"/>
                  </a:lnTo>
                  <a:lnTo>
                    <a:pt x="47" y="150"/>
                  </a:lnTo>
                  <a:lnTo>
                    <a:pt x="227" y="141"/>
                  </a:lnTo>
                  <a:lnTo>
                    <a:pt x="313" y="145"/>
                  </a:lnTo>
                  <a:lnTo>
                    <a:pt x="618" y="116"/>
                  </a:lnTo>
                  <a:lnTo>
                    <a:pt x="601" y="150"/>
                  </a:lnTo>
                  <a:lnTo>
                    <a:pt x="269" y="220"/>
                  </a:lnTo>
                  <a:lnTo>
                    <a:pt x="244" y="239"/>
                  </a:lnTo>
                  <a:lnTo>
                    <a:pt x="208" y="234"/>
                  </a:lnTo>
                  <a:lnTo>
                    <a:pt x="296" y="194"/>
                  </a:lnTo>
                  <a:lnTo>
                    <a:pt x="540" y="141"/>
                  </a:lnTo>
                  <a:lnTo>
                    <a:pt x="283" y="159"/>
                  </a:lnTo>
                  <a:lnTo>
                    <a:pt x="75" y="181"/>
                  </a:lnTo>
                  <a:lnTo>
                    <a:pt x="0" y="164"/>
                  </a:lnTo>
                  <a:lnTo>
                    <a:pt x="47" y="111"/>
                  </a:lnTo>
                  <a:lnTo>
                    <a:pt x="65" y="80"/>
                  </a:lnTo>
                  <a:close/>
                </a:path>
              </a:pathLst>
            </a:custGeom>
            <a:solidFill>
              <a:srgbClr val="3F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9" name="Freeform 11"/>
            <p:cNvSpPr>
              <a:spLocks/>
            </p:cNvSpPr>
            <p:nvPr/>
          </p:nvSpPr>
          <p:spPr bwMode="auto">
            <a:xfrm>
              <a:off x="523875" y="4329113"/>
              <a:ext cx="163513" cy="268288"/>
            </a:xfrm>
            <a:custGeom>
              <a:avLst/>
              <a:gdLst>
                <a:gd name="T0" fmla="*/ 0 w 207"/>
                <a:gd name="T1" fmla="*/ 326 h 337"/>
                <a:gd name="T2" fmla="*/ 1 w 207"/>
                <a:gd name="T3" fmla="*/ 295 h 337"/>
                <a:gd name="T4" fmla="*/ 6 w 207"/>
                <a:gd name="T5" fmla="*/ 274 h 337"/>
                <a:gd name="T6" fmla="*/ 19 w 207"/>
                <a:gd name="T7" fmla="*/ 246 h 337"/>
                <a:gd name="T8" fmla="*/ 32 w 207"/>
                <a:gd name="T9" fmla="*/ 216 h 337"/>
                <a:gd name="T10" fmla="*/ 46 w 207"/>
                <a:gd name="T11" fmla="*/ 198 h 337"/>
                <a:gd name="T12" fmla="*/ 54 w 207"/>
                <a:gd name="T13" fmla="*/ 184 h 337"/>
                <a:gd name="T14" fmla="*/ 54 w 207"/>
                <a:gd name="T15" fmla="*/ 168 h 337"/>
                <a:gd name="T16" fmla="*/ 51 w 207"/>
                <a:gd name="T17" fmla="*/ 156 h 337"/>
                <a:gd name="T18" fmla="*/ 42 w 207"/>
                <a:gd name="T19" fmla="*/ 152 h 337"/>
                <a:gd name="T20" fmla="*/ 35 w 207"/>
                <a:gd name="T21" fmla="*/ 146 h 337"/>
                <a:gd name="T22" fmla="*/ 31 w 207"/>
                <a:gd name="T23" fmla="*/ 137 h 337"/>
                <a:gd name="T24" fmla="*/ 20 w 207"/>
                <a:gd name="T25" fmla="*/ 111 h 337"/>
                <a:gd name="T26" fmla="*/ 19 w 207"/>
                <a:gd name="T27" fmla="*/ 77 h 337"/>
                <a:gd name="T28" fmla="*/ 24 w 207"/>
                <a:gd name="T29" fmla="*/ 43 h 337"/>
                <a:gd name="T30" fmla="*/ 26 w 207"/>
                <a:gd name="T31" fmla="*/ 25 h 337"/>
                <a:gd name="T32" fmla="*/ 37 w 207"/>
                <a:gd name="T33" fmla="*/ 8 h 337"/>
                <a:gd name="T34" fmla="*/ 53 w 207"/>
                <a:gd name="T35" fmla="*/ 1 h 337"/>
                <a:gd name="T36" fmla="*/ 69 w 207"/>
                <a:gd name="T37" fmla="*/ 0 h 337"/>
                <a:gd name="T38" fmla="*/ 81 w 207"/>
                <a:gd name="T39" fmla="*/ 8 h 337"/>
                <a:gd name="T40" fmla="*/ 90 w 207"/>
                <a:gd name="T41" fmla="*/ 15 h 337"/>
                <a:gd name="T42" fmla="*/ 99 w 207"/>
                <a:gd name="T43" fmla="*/ 24 h 337"/>
                <a:gd name="T44" fmla="*/ 107 w 207"/>
                <a:gd name="T45" fmla="*/ 26 h 337"/>
                <a:gd name="T46" fmla="*/ 120 w 207"/>
                <a:gd name="T47" fmla="*/ 24 h 337"/>
                <a:gd name="T48" fmla="*/ 129 w 207"/>
                <a:gd name="T49" fmla="*/ 24 h 337"/>
                <a:gd name="T50" fmla="*/ 141 w 207"/>
                <a:gd name="T51" fmla="*/ 30 h 337"/>
                <a:gd name="T52" fmla="*/ 152 w 207"/>
                <a:gd name="T53" fmla="*/ 38 h 337"/>
                <a:gd name="T54" fmla="*/ 160 w 207"/>
                <a:gd name="T55" fmla="*/ 47 h 337"/>
                <a:gd name="T56" fmla="*/ 173 w 207"/>
                <a:gd name="T57" fmla="*/ 54 h 337"/>
                <a:gd name="T58" fmla="*/ 187 w 207"/>
                <a:gd name="T59" fmla="*/ 61 h 337"/>
                <a:gd name="T60" fmla="*/ 194 w 207"/>
                <a:gd name="T61" fmla="*/ 72 h 337"/>
                <a:gd name="T62" fmla="*/ 199 w 207"/>
                <a:gd name="T63" fmla="*/ 87 h 337"/>
                <a:gd name="T64" fmla="*/ 203 w 207"/>
                <a:gd name="T65" fmla="*/ 100 h 337"/>
                <a:gd name="T66" fmla="*/ 202 w 207"/>
                <a:gd name="T67" fmla="*/ 107 h 337"/>
                <a:gd name="T68" fmla="*/ 189 w 207"/>
                <a:gd name="T69" fmla="*/ 128 h 337"/>
                <a:gd name="T70" fmla="*/ 178 w 207"/>
                <a:gd name="T71" fmla="*/ 147 h 337"/>
                <a:gd name="T72" fmla="*/ 166 w 207"/>
                <a:gd name="T73" fmla="*/ 162 h 337"/>
                <a:gd name="T74" fmla="*/ 159 w 207"/>
                <a:gd name="T75" fmla="*/ 179 h 337"/>
                <a:gd name="T76" fmla="*/ 167 w 207"/>
                <a:gd name="T77" fmla="*/ 190 h 337"/>
                <a:gd name="T78" fmla="*/ 181 w 207"/>
                <a:gd name="T79" fmla="*/ 200 h 337"/>
                <a:gd name="T80" fmla="*/ 196 w 207"/>
                <a:gd name="T81" fmla="*/ 211 h 337"/>
                <a:gd name="T82" fmla="*/ 204 w 207"/>
                <a:gd name="T83" fmla="*/ 228 h 337"/>
                <a:gd name="T84" fmla="*/ 207 w 207"/>
                <a:gd name="T85" fmla="*/ 255 h 337"/>
                <a:gd name="T86" fmla="*/ 199 w 207"/>
                <a:gd name="T87" fmla="*/ 269 h 337"/>
                <a:gd name="T88" fmla="*/ 189 w 207"/>
                <a:gd name="T89" fmla="*/ 274 h 337"/>
                <a:gd name="T90" fmla="*/ 179 w 207"/>
                <a:gd name="T91" fmla="*/ 282 h 337"/>
                <a:gd name="T92" fmla="*/ 160 w 207"/>
                <a:gd name="T93" fmla="*/ 294 h 337"/>
                <a:gd name="T94" fmla="*/ 138 w 207"/>
                <a:gd name="T95" fmla="*/ 302 h 337"/>
                <a:gd name="T96" fmla="*/ 108 w 207"/>
                <a:gd name="T97" fmla="*/ 307 h 337"/>
                <a:gd name="T98" fmla="*/ 80 w 207"/>
                <a:gd name="T99" fmla="*/ 312 h 337"/>
                <a:gd name="T100" fmla="*/ 51 w 207"/>
                <a:gd name="T101" fmla="*/ 318 h 337"/>
                <a:gd name="T102" fmla="*/ 34 w 207"/>
                <a:gd name="T103" fmla="*/ 329 h 337"/>
                <a:gd name="T104" fmla="*/ 32 w 207"/>
                <a:gd name="T105" fmla="*/ 334 h 337"/>
                <a:gd name="T106" fmla="*/ 26 w 207"/>
                <a:gd name="T107" fmla="*/ 335 h 337"/>
                <a:gd name="T108" fmla="*/ 6 w 207"/>
                <a:gd name="T109"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7" h="337">
                  <a:moveTo>
                    <a:pt x="0" y="336"/>
                  </a:moveTo>
                  <a:lnTo>
                    <a:pt x="0" y="326"/>
                  </a:lnTo>
                  <a:lnTo>
                    <a:pt x="0" y="310"/>
                  </a:lnTo>
                  <a:lnTo>
                    <a:pt x="1" y="295"/>
                  </a:lnTo>
                  <a:lnTo>
                    <a:pt x="2" y="288"/>
                  </a:lnTo>
                  <a:lnTo>
                    <a:pt x="6" y="274"/>
                  </a:lnTo>
                  <a:lnTo>
                    <a:pt x="12" y="259"/>
                  </a:lnTo>
                  <a:lnTo>
                    <a:pt x="19" y="246"/>
                  </a:lnTo>
                  <a:lnTo>
                    <a:pt x="26" y="238"/>
                  </a:lnTo>
                  <a:lnTo>
                    <a:pt x="32" y="216"/>
                  </a:lnTo>
                  <a:lnTo>
                    <a:pt x="38" y="205"/>
                  </a:lnTo>
                  <a:lnTo>
                    <a:pt x="46" y="198"/>
                  </a:lnTo>
                  <a:lnTo>
                    <a:pt x="58" y="192"/>
                  </a:lnTo>
                  <a:lnTo>
                    <a:pt x="54" y="184"/>
                  </a:lnTo>
                  <a:lnTo>
                    <a:pt x="53" y="176"/>
                  </a:lnTo>
                  <a:lnTo>
                    <a:pt x="54" y="168"/>
                  </a:lnTo>
                  <a:lnTo>
                    <a:pt x="55" y="159"/>
                  </a:lnTo>
                  <a:lnTo>
                    <a:pt x="51" y="156"/>
                  </a:lnTo>
                  <a:lnTo>
                    <a:pt x="46" y="154"/>
                  </a:lnTo>
                  <a:lnTo>
                    <a:pt x="42" y="152"/>
                  </a:lnTo>
                  <a:lnTo>
                    <a:pt x="37" y="151"/>
                  </a:lnTo>
                  <a:lnTo>
                    <a:pt x="35" y="146"/>
                  </a:lnTo>
                  <a:lnTo>
                    <a:pt x="32" y="141"/>
                  </a:lnTo>
                  <a:lnTo>
                    <a:pt x="31" y="137"/>
                  </a:lnTo>
                  <a:lnTo>
                    <a:pt x="29" y="131"/>
                  </a:lnTo>
                  <a:lnTo>
                    <a:pt x="20" y="111"/>
                  </a:lnTo>
                  <a:lnTo>
                    <a:pt x="16" y="94"/>
                  </a:lnTo>
                  <a:lnTo>
                    <a:pt x="19" y="77"/>
                  </a:lnTo>
                  <a:lnTo>
                    <a:pt x="28" y="57"/>
                  </a:lnTo>
                  <a:lnTo>
                    <a:pt x="24" y="43"/>
                  </a:lnTo>
                  <a:lnTo>
                    <a:pt x="23" y="34"/>
                  </a:lnTo>
                  <a:lnTo>
                    <a:pt x="26" y="25"/>
                  </a:lnTo>
                  <a:lnTo>
                    <a:pt x="30" y="12"/>
                  </a:lnTo>
                  <a:lnTo>
                    <a:pt x="37" y="8"/>
                  </a:lnTo>
                  <a:lnTo>
                    <a:pt x="45" y="3"/>
                  </a:lnTo>
                  <a:lnTo>
                    <a:pt x="53" y="1"/>
                  </a:lnTo>
                  <a:lnTo>
                    <a:pt x="61" y="0"/>
                  </a:lnTo>
                  <a:lnTo>
                    <a:pt x="69" y="0"/>
                  </a:lnTo>
                  <a:lnTo>
                    <a:pt x="75" y="3"/>
                  </a:lnTo>
                  <a:lnTo>
                    <a:pt x="81" y="8"/>
                  </a:lnTo>
                  <a:lnTo>
                    <a:pt x="85" y="16"/>
                  </a:lnTo>
                  <a:lnTo>
                    <a:pt x="90" y="15"/>
                  </a:lnTo>
                  <a:lnTo>
                    <a:pt x="95" y="19"/>
                  </a:lnTo>
                  <a:lnTo>
                    <a:pt x="99" y="24"/>
                  </a:lnTo>
                  <a:lnTo>
                    <a:pt x="100" y="30"/>
                  </a:lnTo>
                  <a:lnTo>
                    <a:pt x="107" y="26"/>
                  </a:lnTo>
                  <a:lnTo>
                    <a:pt x="113" y="24"/>
                  </a:lnTo>
                  <a:lnTo>
                    <a:pt x="120" y="24"/>
                  </a:lnTo>
                  <a:lnTo>
                    <a:pt x="125" y="23"/>
                  </a:lnTo>
                  <a:lnTo>
                    <a:pt x="129" y="24"/>
                  </a:lnTo>
                  <a:lnTo>
                    <a:pt x="135" y="26"/>
                  </a:lnTo>
                  <a:lnTo>
                    <a:pt x="141" y="30"/>
                  </a:lnTo>
                  <a:lnTo>
                    <a:pt x="148" y="33"/>
                  </a:lnTo>
                  <a:lnTo>
                    <a:pt x="152" y="38"/>
                  </a:lnTo>
                  <a:lnTo>
                    <a:pt x="157" y="42"/>
                  </a:lnTo>
                  <a:lnTo>
                    <a:pt x="160" y="47"/>
                  </a:lnTo>
                  <a:lnTo>
                    <a:pt x="163" y="53"/>
                  </a:lnTo>
                  <a:lnTo>
                    <a:pt x="173" y="54"/>
                  </a:lnTo>
                  <a:lnTo>
                    <a:pt x="181" y="56"/>
                  </a:lnTo>
                  <a:lnTo>
                    <a:pt x="187" y="61"/>
                  </a:lnTo>
                  <a:lnTo>
                    <a:pt x="191" y="65"/>
                  </a:lnTo>
                  <a:lnTo>
                    <a:pt x="194" y="72"/>
                  </a:lnTo>
                  <a:lnTo>
                    <a:pt x="196" y="79"/>
                  </a:lnTo>
                  <a:lnTo>
                    <a:pt x="199" y="87"/>
                  </a:lnTo>
                  <a:lnTo>
                    <a:pt x="203" y="96"/>
                  </a:lnTo>
                  <a:lnTo>
                    <a:pt x="203" y="100"/>
                  </a:lnTo>
                  <a:lnTo>
                    <a:pt x="203" y="103"/>
                  </a:lnTo>
                  <a:lnTo>
                    <a:pt x="202" y="107"/>
                  </a:lnTo>
                  <a:lnTo>
                    <a:pt x="202" y="110"/>
                  </a:lnTo>
                  <a:lnTo>
                    <a:pt x="189" y="128"/>
                  </a:lnTo>
                  <a:lnTo>
                    <a:pt x="180" y="132"/>
                  </a:lnTo>
                  <a:lnTo>
                    <a:pt x="178" y="147"/>
                  </a:lnTo>
                  <a:lnTo>
                    <a:pt x="173" y="155"/>
                  </a:lnTo>
                  <a:lnTo>
                    <a:pt x="166" y="162"/>
                  </a:lnTo>
                  <a:lnTo>
                    <a:pt x="159" y="174"/>
                  </a:lnTo>
                  <a:lnTo>
                    <a:pt x="159" y="179"/>
                  </a:lnTo>
                  <a:lnTo>
                    <a:pt x="163" y="184"/>
                  </a:lnTo>
                  <a:lnTo>
                    <a:pt x="167" y="190"/>
                  </a:lnTo>
                  <a:lnTo>
                    <a:pt x="174" y="194"/>
                  </a:lnTo>
                  <a:lnTo>
                    <a:pt x="181" y="200"/>
                  </a:lnTo>
                  <a:lnTo>
                    <a:pt x="189" y="206"/>
                  </a:lnTo>
                  <a:lnTo>
                    <a:pt x="196" y="211"/>
                  </a:lnTo>
                  <a:lnTo>
                    <a:pt x="202" y="216"/>
                  </a:lnTo>
                  <a:lnTo>
                    <a:pt x="204" y="228"/>
                  </a:lnTo>
                  <a:lnTo>
                    <a:pt x="206" y="242"/>
                  </a:lnTo>
                  <a:lnTo>
                    <a:pt x="207" y="255"/>
                  </a:lnTo>
                  <a:lnTo>
                    <a:pt x="204" y="267"/>
                  </a:lnTo>
                  <a:lnTo>
                    <a:pt x="199" y="269"/>
                  </a:lnTo>
                  <a:lnTo>
                    <a:pt x="194" y="272"/>
                  </a:lnTo>
                  <a:lnTo>
                    <a:pt x="189" y="274"/>
                  </a:lnTo>
                  <a:lnTo>
                    <a:pt x="184" y="276"/>
                  </a:lnTo>
                  <a:lnTo>
                    <a:pt x="179" y="282"/>
                  </a:lnTo>
                  <a:lnTo>
                    <a:pt x="169" y="288"/>
                  </a:lnTo>
                  <a:lnTo>
                    <a:pt x="160" y="294"/>
                  </a:lnTo>
                  <a:lnTo>
                    <a:pt x="152" y="298"/>
                  </a:lnTo>
                  <a:lnTo>
                    <a:pt x="138" y="302"/>
                  </a:lnTo>
                  <a:lnTo>
                    <a:pt x="123" y="305"/>
                  </a:lnTo>
                  <a:lnTo>
                    <a:pt x="108" y="307"/>
                  </a:lnTo>
                  <a:lnTo>
                    <a:pt x="93" y="310"/>
                  </a:lnTo>
                  <a:lnTo>
                    <a:pt x="80" y="312"/>
                  </a:lnTo>
                  <a:lnTo>
                    <a:pt x="65" y="314"/>
                  </a:lnTo>
                  <a:lnTo>
                    <a:pt x="51" y="318"/>
                  </a:lnTo>
                  <a:lnTo>
                    <a:pt x="38" y="322"/>
                  </a:lnTo>
                  <a:lnTo>
                    <a:pt x="34" y="329"/>
                  </a:lnTo>
                  <a:lnTo>
                    <a:pt x="32" y="333"/>
                  </a:lnTo>
                  <a:lnTo>
                    <a:pt x="32" y="334"/>
                  </a:lnTo>
                  <a:lnTo>
                    <a:pt x="31" y="334"/>
                  </a:lnTo>
                  <a:lnTo>
                    <a:pt x="26" y="335"/>
                  </a:lnTo>
                  <a:lnTo>
                    <a:pt x="16" y="336"/>
                  </a:lnTo>
                  <a:lnTo>
                    <a:pt x="6" y="337"/>
                  </a:lnTo>
                  <a:lnTo>
                    <a:pt x="0"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0" name="Freeform 12"/>
            <p:cNvSpPr>
              <a:spLocks/>
            </p:cNvSpPr>
            <p:nvPr/>
          </p:nvSpPr>
          <p:spPr bwMode="auto">
            <a:xfrm>
              <a:off x="528637" y="4486275"/>
              <a:ext cx="55563" cy="106363"/>
            </a:xfrm>
            <a:custGeom>
              <a:avLst/>
              <a:gdLst>
                <a:gd name="T0" fmla="*/ 0 w 69"/>
                <a:gd name="T1" fmla="*/ 132 h 132"/>
                <a:gd name="T2" fmla="*/ 0 w 69"/>
                <a:gd name="T3" fmla="*/ 125 h 132"/>
                <a:gd name="T4" fmla="*/ 0 w 69"/>
                <a:gd name="T5" fmla="*/ 119 h 132"/>
                <a:gd name="T6" fmla="*/ 0 w 69"/>
                <a:gd name="T7" fmla="*/ 112 h 132"/>
                <a:gd name="T8" fmla="*/ 0 w 69"/>
                <a:gd name="T9" fmla="*/ 105 h 132"/>
                <a:gd name="T10" fmla="*/ 1 w 69"/>
                <a:gd name="T11" fmla="*/ 90 h 132"/>
                <a:gd name="T12" fmla="*/ 5 w 69"/>
                <a:gd name="T13" fmla="*/ 77 h 132"/>
                <a:gd name="T14" fmla="*/ 10 w 69"/>
                <a:gd name="T15" fmla="*/ 66 h 132"/>
                <a:gd name="T16" fmla="*/ 19 w 69"/>
                <a:gd name="T17" fmla="*/ 53 h 132"/>
                <a:gd name="T18" fmla="*/ 22 w 69"/>
                <a:gd name="T19" fmla="*/ 44 h 132"/>
                <a:gd name="T20" fmla="*/ 27 w 69"/>
                <a:gd name="T21" fmla="*/ 33 h 132"/>
                <a:gd name="T22" fmla="*/ 30 w 69"/>
                <a:gd name="T23" fmla="*/ 24 h 132"/>
                <a:gd name="T24" fmla="*/ 33 w 69"/>
                <a:gd name="T25" fmla="*/ 15 h 132"/>
                <a:gd name="T26" fmla="*/ 40 w 69"/>
                <a:gd name="T27" fmla="*/ 7 h 132"/>
                <a:gd name="T28" fmla="*/ 46 w 69"/>
                <a:gd name="T29" fmla="*/ 3 h 132"/>
                <a:gd name="T30" fmla="*/ 52 w 69"/>
                <a:gd name="T31" fmla="*/ 2 h 132"/>
                <a:gd name="T32" fmla="*/ 61 w 69"/>
                <a:gd name="T33" fmla="*/ 0 h 132"/>
                <a:gd name="T34" fmla="*/ 66 w 69"/>
                <a:gd name="T35" fmla="*/ 18 h 132"/>
                <a:gd name="T36" fmla="*/ 68 w 69"/>
                <a:gd name="T37" fmla="*/ 32 h 132"/>
                <a:gd name="T38" fmla="*/ 68 w 69"/>
                <a:gd name="T39" fmla="*/ 47 h 132"/>
                <a:gd name="T40" fmla="*/ 69 w 69"/>
                <a:gd name="T41" fmla="*/ 66 h 132"/>
                <a:gd name="T42" fmla="*/ 63 w 69"/>
                <a:gd name="T43" fmla="*/ 77 h 132"/>
                <a:gd name="T44" fmla="*/ 60 w 69"/>
                <a:gd name="T45" fmla="*/ 85 h 132"/>
                <a:gd name="T46" fmla="*/ 57 w 69"/>
                <a:gd name="T47" fmla="*/ 94 h 132"/>
                <a:gd name="T48" fmla="*/ 53 w 69"/>
                <a:gd name="T49" fmla="*/ 105 h 132"/>
                <a:gd name="T50" fmla="*/ 47 w 69"/>
                <a:gd name="T51" fmla="*/ 109 h 132"/>
                <a:gd name="T52" fmla="*/ 42 w 69"/>
                <a:gd name="T53" fmla="*/ 113 h 132"/>
                <a:gd name="T54" fmla="*/ 36 w 69"/>
                <a:gd name="T55" fmla="*/ 115 h 132"/>
                <a:gd name="T56" fmla="*/ 30 w 69"/>
                <a:gd name="T57" fmla="*/ 117 h 132"/>
                <a:gd name="T58" fmla="*/ 33 w 69"/>
                <a:gd name="T59" fmla="*/ 108 h 132"/>
                <a:gd name="T60" fmla="*/ 38 w 69"/>
                <a:gd name="T61" fmla="*/ 99 h 132"/>
                <a:gd name="T62" fmla="*/ 42 w 69"/>
                <a:gd name="T63" fmla="*/ 92 h 132"/>
                <a:gd name="T64" fmla="*/ 43 w 69"/>
                <a:gd name="T65" fmla="*/ 90 h 132"/>
                <a:gd name="T66" fmla="*/ 48 w 69"/>
                <a:gd name="T67" fmla="*/ 79 h 132"/>
                <a:gd name="T68" fmla="*/ 53 w 69"/>
                <a:gd name="T69" fmla="*/ 68 h 132"/>
                <a:gd name="T70" fmla="*/ 55 w 69"/>
                <a:gd name="T71" fmla="*/ 56 h 132"/>
                <a:gd name="T72" fmla="*/ 55 w 69"/>
                <a:gd name="T73" fmla="*/ 45 h 132"/>
                <a:gd name="T74" fmla="*/ 54 w 69"/>
                <a:gd name="T75" fmla="*/ 44 h 132"/>
                <a:gd name="T76" fmla="*/ 54 w 69"/>
                <a:gd name="T77" fmla="*/ 44 h 132"/>
                <a:gd name="T78" fmla="*/ 53 w 69"/>
                <a:gd name="T79" fmla="*/ 44 h 132"/>
                <a:gd name="T80" fmla="*/ 52 w 69"/>
                <a:gd name="T81" fmla="*/ 45 h 132"/>
                <a:gd name="T82" fmla="*/ 50 w 69"/>
                <a:gd name="T83" fmla="*/ 59 h 132"/>
                <a:gd name="T84" fmla="*/ 46 w 69"/>
                <a:gd name="T85" fmla="*/ 69 h 132"/>
                <a:gd name="T86" fmla="*/ 43 w 69"/>
                <a:gd name="T87" fmla="*/ 78 h 132"/>
                <a:gd name="T88" fmla="*/ 37 w 69"/>
                <a:gd name="T89" fmla="*/ 90 h 132"/>
                <a:gd name="T90" fmla="*/ 32 w 69"/>
                <a:gd name="T91" fmla="*/ 97 h 132"/>
                <a:gd name="T92" fmla="*/ 27 w 69"/>
                <a:gd name="T93" fmla="*/ 109 h 132"/>
                <a:gd name="T94" fmla="*/ 22 w 69"/>
                <a:gd name="T95" fmla="*/ 121 h 132"/>
                <a:gd name="T96" fmla="*/ 22 w 69"/>
                <a:gd name="T97" fmla="*/ 128 h 132"/>
                <a:gd name="T98" fmla="*/ 17 w 69"/>
                <a:gd name="T99" fmla="*/ 130 h 132"/>
                <a:gd name="T100" fmla="*/ 12 w 69"/>
                <a:gd name="T101" fmla="*/ 131 h 132"/>
                <a:gd name="T102" fmla="*/ 5 w 69"/>
                <a:gd name="T103" fmla="*/ 132 h 132"/>
                <a:gd name="T104" fmla="*/ 0 w 69"/>
                <a:gd name="T10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132">
                  <a:moveTo>
                    <a:pt x="0" y="132"/>
                  </a:moveTo>
                  <a:lnTo>
                    <a:pt x="0" y="125"/>
                  </a:lnTo>
                  <a:lnTo>
                    <a:pt x="0" y="119"/>
                  </a:lnTo>
                  <a:lnTo>
                    <a:pt x="0" y="112"/>
                  </a:lnTo>
                  <a:lnTo>
                    <a:pt x="0" y="105"/>
                  </a:lnTo>
                  <a:lnTo>
                    <a:pt x="1" y="90"/>
                  </a:lnTo>
                  <a:lnTo>
                    <a:pt x="5" y="77"/>
                  </a:lnTo>
                  <a:lnTo>
                    <a:pt x="10" y="66"/>
                  </a:lnTo>
                  <a:lnTo>
                    <a:pt x="19" y="53"/>
                  </a:lnTo>
                  <a:lnTo>
                    <a:pt x="22" y="44"/>
                  </a:lnTo>
                  <a:lnTo>
                    <a:pt x="27" y="33"/>
                  </a:lnTo>
                  <a:lnTo>
                    <a:pt x="30" y="24"/>
                  </a:lnTo>
                  <a:lnTo>
                    <a:pt x="33" y="15"/>
                  </a:lnTo>
                  <a:lnTo>
                    <a:pt x="40" y="7"/>
                  </a:lnTo>
                  <a:lnTo>
                    <a:pt x="46" y="3"/>
                  </a:lnTo>
                  <a:lnTo>
                    <a:pt x="52" y="2"/>
                  </a:lnTo>
                  <a:lnTo>
                    <a:pt x="61" y="0"/>
                  </a:lnTo>
                  <a:lnTo>
                    <a:pt x="66" y="18"/>
                  </a:lnTo>
                  <a:lnTo>
                    <a:pt x="68" y="32"/>
                  </a:lnTo>
                  <a:lnTo>
                    <a:pt x="68" y="47"/>
                  </a:lnTo>
                  <a:lnTo>
                    <a:pt x="69" y="66"/>
                  </a:lnTo>
                  <a:lnTo>
                    <a:pt x="63" y="77"/>
                  </a:lnTo>
                  <a:lnTo>
                    <a:pt x="60" y="85"/>
                  </a:lnTo>
                  <a:lnTo>
                    <a:pt x="57" y="94"/>
                  </a:lnTo>
                  <a:lnTo>
                    <a:pt x="53" y="105"/>
                  </a:lnTo>
                  <a:lnTo>
                    <a:pt x="47" y="109"/>
                  </a:lnTo>
                  <a:lnTo>
                    <a:pt x="42" y="113"/>
                  </a:lnTo>
                  <a:lnTo>
                    <a:pt x="36" y="115"/>
                  </a:lnTo>
                  <a:lnTo>
                    <a:pt x="30" y="117"/>
                  </a:lnTo>
                  <a:lnTo>
                    <a:pt x="33" y="108"/>
                  </a:lnTo>
                  <a:lnTo>
                    <a:pt x="38" y="99"/>
                  </a:lnTo>
                  <a:lnTo>
                    <a:pt x="42" y="92"/>
                  </a:lnTo>
                  <a:lnTo>
                    <a:pt x="43" y="90"/>
                  </a:lnTo>
                  <a:lnTo>
                    <a:pt x="48" y="79"/>
                  </a:lnTo>
                  <a:lnTo>
                    <a:pt x="53" y="68"/>
                  </a:lnTo>
                  <a:lnTo>
                    <a:pt x="55" y="56"/>
                  </a:lnTo>
                  <a:lnTo>
                    <a:pt x="55" y="45"/>
                  </a:lnTo>
                  <a:lnTo>
                    <a:pt x="54" y="44"/>
                  </a:lnTo>
                  <a:lnTo>
                    <a:pt x="54" y="44"/>
                  </a:lnTo>
                  <a:lnTo>
                    <a:pt x="53" y="44"/>
                  </a:lnTo>
                  <a:lnTo>
                    <a:pt x="52" y="45"/>
                  </a:lnTo>
                  <a:lnTo>
                    <a:pt x="50" y="59"/>
                  </a:lnTo>
                  <a:lnTo>
                    <a:pt x="46" y="69"/>
                  </a:lnTo>
                  <a:lnTo>
                    <a:pt x="43" y="78"/>
                  </a:lnTo>
                  <a:lnTo>
                    <a:pt x="37" y="90"/>
                  </a:lnTo>
                  <a:lnTo>
                    <a:pt x="32" y="97"/>
                  </a:lnTo>
                  <a:lnTo>
                    <a:pt x="27" y="109"/>
                  </a:lnTo>
                  <a:lnTo>
                    <a:pt x="22" y="121"/>
                  </a:lnTo>
                  <a:lnTo>
                    <a:pt x="22" y="128"/>
                  </a:lnTo>
                  <a:lnTo>
                    <a:pt x="17" y="130"/>
                  </a:lnTo>
                  <a:lnTo>
                    <a:pt x="12" y="131"/>
                  </a:lnTo>
                  <a:lnTo>
                    <a:pt x="5" y="132"/>
                  </a:lnTo>
                  <a:lnTo>
                    <a:pt x="0" y="132"/>
                  </a:lnTo>
                  <a:close/>
                </a:path>
              </a:pathLst>
            </a:custGeom>
            <a:solidFill>
              <a:srgbClr val="FFD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1" name="Freeform 13"/>
            <p:cNvSpPr>
              <a:spLocks/>
            </p:cNvSpPr>
            <p:nvPr/>
          </p:nvSpPr>
          <p:spPr bwMode="auto">
            <a:xfrm>
              <a:off x="576262" y="4478338"/>
              <a:ext cx="85725" cy="90488"/>
            </a:xfrm>
            <a:custGeom>
              <a:avLst/>
              <a:gdLst>
                <a:gd name="T0" fmla="*/ 0 w 107"/>
                <a:gd name="T1" fmla="*/ 112 h 112"/>
                <a:gd name="T2" fmla="*/ 2 w 107"/>
                <a:gd name="T3" fmla="*/ 107 h 112"/>
                <a:gd name="T4" fmla="*/ 8 w 107"/>
                <a:gd name="T5" fmla="*/ 94 h 112"/>
                <a:gd name="T6" fmla="*/ 14 w 107"/>
                <a:gd name="T7" fmla="*/ 82 h 112"/>
                <a:gd name="T8" fmla="*/ 17 w 107"/>
                <a:gd name="T9" fmla="*/ 76 h 112"/>
                <a:gd name="T10" fmla="*/ 17 w 107"/>
                <a:gd name="T11" fmla="*/ 56 h 112"/>
                <a:gd name="T12" fmla="*/ 15 w 107"/>
                <a:gd name="T13" fmla="*/ 40 h 112"/>
                <a:gd name="T14" fmla="*/ 10 w 107"/>
                <a:gd name="T15" fmla="*/ 25 h 112"/>
                <a:gd name="T16" fmla="*/ 7 w 107"/>
                <a:gd name="T17" fmla="*/ 8 h 112"/>
                <a:gd name="T18" fmla="*/ 17 w 107"/>
                <a:gd name="T19" fmla="*/ 0 h 112"/>
                <a:gd name="T20" fmla="*/ 18 w 107"/>
                <a:gd name="T21" fmla="*/ 14 h 112"/>
                <a:gd name="T22" fmla="*/ 21 w 107"/>
                <a:gd name="T23" fmla="*/ 32 h 112"/>
                <a:gd name="T24" fmla="*/ 25 w 107"/>
                <a:gd name="T25" fmla="*/ 49 h 112"/>
                <a:gd name="T26" fmla="*/ 31 w 107"/>
                <a:gd name="T27" fmla="*/ 63 h 112"/>
                <a:gd name="T28" fmla="*/ 38 w 107"/>
                <a:gd name="T29" fmla="*/ 65 h 112"/>
                <a:gd name="T30" fmla="*/ 45 w 107"/>
                <a:gd name="T31" fmla="*/ 66 h 112"/>
                <a:gd name="T32" fmla="*/ 53 w 107"/>
                <a:gd name="T33" fmla="*/ 65 h 112"/>
                <a:gd name="T34" fmla="*/ 61 w 107"/>
                <a:gd name="T35" fmla="*/ 64 h 112"/>
                <a:gd name="T36" fmla="*/ 69 w 107"/>
                <a:gd name="T37" fmla="*/ 62 h 112"/>
                <a:gd name="T38" fmla="*/ 77 w 107"/>
                <a:gd name="T39" fmla="*/ 58 h 112"/>
                <a:gd name="T40" fmla="*/ 84 w 107"/>
                <a:gd name="T41" fmla="*/ 55 h 112"/>
                <a:gd name="T42" fmla="*/ 90 w 107"/>
                <a:gd name="T43" fmla="*/ 50 h 112"/>
                <a:gd name="T44" fmla="*/ 93 w 107"/>
                <a:gd name="T45" fmla="*/ 40 h 112"/>
                <a:gd name="T46" fmla="*/ 94 w 107"/>
                <a:gd name="T47" fmla="*/ 29 h 112"/>
                <a:gd name="T48" fmla="*/ 96 w 107"/>
                <a:gd name="T49" fmla="*/ 20 h 112"/>
                <a:gd name="T50" fmla="*/ 94 w 107"/>
                <a:gd name="T51" fmla="*/ 9 h 112"/>
                <a:gd name="T52" fmla="*/ 98 w 107"/>
                <a:gd name="T53" fmla="*/ 11 h 112"/>
                <a:gd name="T54" fmla="*/ 101 w 107"/>
                <a:gd name="T55" fmla="*/ 14 h 112"/>
                <a:gd name="T56" fmla="*/ 104 w 107"/>
                <a:gd name="T57" fmla="*/ 20 h 112"/>
                <a:gd name="T58" fmla="*/ 106 w 107"/>
                <a:gd name="T59" fmla="*/ 25 h 112"/>
                <a:gd name="T60" fmla="*/ 106 w 107"/>
                <a:gd name="T61" fmla="*/ 40 h 112"/>
                <a:gd name="T62" fmla="*/ 107 w 107"/>
                <a:gd name="T63" fmla="*/ 55 h 112"/>
                <a:gd name="T64" fmla="*/ 107 w 107"/>
                <a:gd name="T65" fmla="*/ 70 h 112"/>
                <a:gd name="T66" fmla="*/ 107 w 107"/>
                <a:gd name="T67" fmla="*/ 85 h 112"/>
                <a:gd name="T68" fmla="*/ 97 w 107"/>
                <a:gd name="T69" fmla="*/ 94 h 112"/>
                <a:gd name="T70" fmla="*/ 84 w 107"/>
                <a:gd name="T71" fmla="*/ 101 h 112"/>
                <a:gd name="T72" fmla="*/ 71 w 107"/>
                <a:gd name="T73" fmla="*/ 106 h 112"/>
                <a:gd name="T74" fmla="*/ 58 w 107"/>
                <a:gd name="T75" fmla="*/ 109 h 112"/>
                <a:gd name="T76" fmla="*/ 44 w 107"/>
                <a:gd name="T77" fmla="*/ 110 h 112"/>
                <a:gd name="T78" fmla="*/ 29 w 107"/>
                <a:gd name="T79" fmla="*/ 111 h 112"/>
                <a:gd name="T80" fmla="*/ 15 w 107"/>
                <a:gd name="T81" fmla="*/ 111 h 112"/>
                <a:gd name="T82" fmla="*/ 0 w 107"/>
                <a:gd name="T8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12">
                  <a:moveTo>
                    <a:pt x="0" y="112"/>
                  </a:moveTo>
                  <a:lnTo>
                    <a:pt x="2" y="107"/>
                  </a:lnTo>
                  <a:lnTo>
                    <a:pt x="8" y="94"/>
                  </a:lnTo>
                  <a:lnTo>
                    <a:pt x="14" y="82"/>
                  </a:lnTo>
                  <a:lnTo>
                    <a:pt x="17" y="76"/>
                  </a:lnTo>
                  <a:lnTo>
                    <a:pt x="17" y="56"/>
                  </a:lnTo>
                  <a:lnTo>
                    <a:pt x="15" y="40"/>
                  </a:lnTo>
                  <a:lnTo>
                    <a:pt x="10" y="25"/>
                  </a:lnTo>
                  <a:lnTo>
                    <a:pt x="7" y="8"/>
                  </a:lnTo>
                  <a:lnTo>
                    <a:pt x="17" y="0"/>
                  </a:lnTo>
                  <a:lnTo>
                    <a:pt x="18" y="14"/>
                  </a:lnTo>
                  <a:lnTo>
                    <a:pt x="21" y="32"/>
                  </a:lnTo>
                  <a:lnTo>
                    <a:pt x="25" y="49"/>
                  </a:lnTo>
                  <a:lnTo>
                    <a:pt x="31" y="63"/>
                  </a:lnTo>
                  <a:lnTo>
                    <a:pt x="38" y="65"/>
                  </a:lnTo>
                  <a:lnTo>
                    <a:pt x="45" y="66"/>
                  </a:lnTo>
                  <a:lnTo>
                    <a:pt x="53" y="65"/>
                  </a:lnTo>
                  <a:lnTo>
                    <a:pt x="61" y="64"/>
                  </a:lnTo>
                  <a:lnTo>
                    <a:pt x="69" y="62"/>
                  </a:lnTo>
                  <a:lnTo>
                    <a:pt x="77" y="58"/>
                  </a:lnTo>
                  <a:lnTo>
                    <a:pt x="84" y="55"/>
                  </a:lnTo>
                  <a:lnTo>
                    <a:pt x="90" y="50"/>
                  </a:lnTo>
                  <a:lnTo>
                    <a:pt x="93" y="40"/>
                  </a:lnTo>
                  <a:lnTo>
                    <a:pt x="94" y="29"/>
                  </a:lnTo>
                  <a:lnTo>
                    <a:pt x="96" y="20"/>
                  </a:lnTo>
                  <a:lnTo>
                    <a:pt x="94" y="9"/>
                  </a:lnTo>
                  <a:lnTo>
                    <a:pt x="98" y="11"/>
                  </a:lnTo>
                  <a:lnTo>
                    <a:pt x="101" y="14"/>
                  </a:lnTo>
                  <a:lnTo>
                    <a:pt x="104" y="20"/>
                  </a:lnTo>
                  <a:lnTo>
                    <a:pt x="106" y="25"/>
                  </a:lnTo>
                  <a:lnTo>
                    <a:pt x="106" y="40"/>
                  </a:lnTo>
                  <a:lnTo>
                    <a:pt x="107" y="55"/>
                  </a:lnTo>
                  <a:lnTo>
                    <a:pt x="107" y="70"/>
                  </a:lnTo>
                  <a:lnTo>
                    <a:pt x="107" y="85"/>
                  </a:lnTo>
                  <a:lnTo>
                    <a:pt x="97" y="94"/>
                  </a:lnTo>
                  <a:lnTo>
                    <a:pt x="84" y="101"/>
                  </a:lnTo>
                  <a:lnTo>
                    <a:pt x="71" y="106"/>
                  </a:lnTo>
                  <a:lnTo>
                    <a:pt x="58" y="109"/>
                  </a:lnTo>
                  <a:lnTo>
                    <a:pt x="44" y="110"/>
                  </a:lnTo>
                  <a:lnTo>
                    <a:pt x="29" y="111"/>
                  </a:lnTo>
                  <a:lnTo>
                    <a:pt x="15" y="111"/>
                  </a:lnTo>
                  <a:lnTo>
                    <a:pt x="0" y="112"/>
                  </a:lnTo>
                  <a:close/>
                </a:path>
              </a:pathLst>
            </a:custGeom>
            <a:solidFill>
              <a:srgbClr val="E54C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2" name="Freeform 14"/>
            <p:cNvSpPr>
              <a:spLocks/>
            </p:cNvSpPr>
            <p:nvPr/>
          </p:nvSpPr>
          <p:spPr bwMode="auto">
            <a:xfrm>
              <a:off x="665162" y="4495800"/>
              <a:ext cx="15875" cy="47625"/>
            </a:xfrm>
            <a:custGeom>
              <a:avLst/>
              <a:gdLst>
                <a:gd name="T0" fmla="*/ 2 w 19"/>
                <a:gd name="T1" fmla="*/ 60 h 60"/>
                <a:gd name="T2" fmla="*/ 1 w 19"/>
                <a:gd name="T3" fmla="*/ 46 h 60"/>
                <a:gd name="T4" fmla="*/ 0 w 19"/>
                <a:gd name="T5" fmla="*/ 30 h 60"/>
                <a:gd name="T6" fmla="*/ 0 w 19"/>
                <a:gd name="T7" fmla="*/ 15 h 60"/>
                <a:gd name="T8" fmla="*/ 1 w 19"/>
                <a:gd name="T9" fmla="*/ 0 h 60"/>
                <a:gd name="T10" fmla="*/ 8 w 19"/>
                <a:gd name="T11" fmla="*/ 5 h 60"/>
                <a:gd name="T12" fmla="*/ 11 w 19"/>
                <a:gd name="T13" fmla="*/ 8 h 60"/>
                <a:gd name="T14" fmla="*/ 15 w 19"/>
                <a:gd name="T15" fmla="*/ 12 h 60"/>
                <a:gd name="T16" fmla="*/ 17 w 19"/>
                <a:gd name="T17" fmla="*/ 16 h 60"/>
                <a:gd name="T18" fmla="*/ 18 w 19"/>
                <a:gd name="T19" fmla="*/ 26 h 60"/>
                <a:gd name="T20" fmla="*/ 18 w 19"/>
                <a:gd name="T21" fmla="*/ 36 h 60"/>
                <a:gd name="T22" fmla="*/ 18 w 19"/>
                <a:gd name="T23" fmla="*/ 45 h 60"/>
                <a:gd name="T24" fmla="*/ 19 w 19"/>
                <a:gd name="T25" fmla="*/ 56 h 60"/>
                <a:gd name="T26" fmla="*/ 16 w 19"/>
                <a:gd name="T27" fmla="*/ 57 h 60"/>
                <a:gd name="T28" fmla="*/ 11 w 19"/>
                <a:gd name="T29" fmla="*/ 58 h 60"/>
                <a:gd name="T30" fmla="*/ 7 w 19"/>
                <a:gd name="T31" fmla="*/ 59 h 60"/>
                <a:gd name="T32" fmla="*/ 2 w 19"/>
                <a:gd name="T3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60">
                  <a:moveTo>
                    <a:pt x="2" y="60"/>
                  </a:moveTo>
                  <a:lnTo>
                    <a:pt x="1" y="46"/>
                  </a:lnTo>
                  <a:lnTo>
                    <a:pt x="0" y="30"/>
                  </a:lnTo>
                  <a:lnTo>
                    <a:pt x="0" y="15"/>
                  </a:lnTo>
                  <a:lnTo>
                    <a:pt x="1" y="0"/>
                  </a:lnTo>
                  <a:lnTo>
                    <a:pt x="8" y="5"/>
                  </a:lnTo>
                  <a:lnTo>
                    <a:pt x="11" y="8"/>
                  </a:lnTo>
                  <a:lnTo>
                    <a:pt x="15" y="12"/>
                  </a:lnTo>
                  <a:lnTo>
                    <a:pt x="17" y="16"/>
                  </a:lnTo>
                  <a:lnTo>
                    <a:pt x="18" y="26"/>
                  </a:lnTo>
                  <a:lnTo>
                    <a:pt x="18" y="36"/>
                  </a:lnTo>
                  <a:lnTo>
                    <a:pt x="18" y="45"/>
                  </a:lnTo>
                  <a:lnTo>
                    <a:pt x="19" y="56"/>
                  </a:lnTo>
                  <a:lnTo>
                    <a:pt x="16" y="57"/>
                  </a:lnTo>
                  <a:lnTo>
                    <a:pt x="11" y="58"/>
                  </a:lnTo>
                  <a:lnTo>
                    <a:pt x="7" y="59"/>
                  </a:lnTo>
                  <a:lnTo>
                    <a:pt x="2" y="60"/>
                  </a:lnTo>
                  <a:close/>
                </a:path>
              </a:pathLst>
            </a:custGeom>
            <a:solidFill>
              <a:srgbClr val="FFD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3" name="Freeform 15"/>
            <p:cNvSpPr>
              <a:spLocks/>
            </p:cNvSpPr>
            <p:nvPr/>
          </p:nvSpPr>
          <p:spPr bwMode="auto">
            <a:xfrm>
              <a:off x="715962" y="4327525"/>
              <a:ext cx="303213" cy="182563"/>
            </a:xfrm>
            <a:custGeom>
              <a:avLst/>
              <a:gdLst>
                <a:gd name="T0" fmla="*/ 0 w 384"/>
                <a:gd name="T1" fmla="*/ 226 h 231"/>
                <a:gd name="T2" fmla="*/ 10 w 384"/>
                <a:gd name="T3" fmla="*/ 204 h 231"/>
                <a:gd name="T4" fmla="*/ 36 w 384"/>
                <a:gd name="T5" fmla="*/ 180 h 231"/>
                <a:gd name="T6" fmla="*/ 50 w 384"/>
                <a:gd name="T7" fmla="*/ 175 h 231"/>
                <a:gd name="T8" fmla="*/ 63 w 384"/>
                <a:gd name="T9" fmla="*/ 171 h 231"/>
                <a:gd name="T10" fmla="*/ 81 w 384"/>
                <a:gd name="T11" fmla="*/ 158 h 231"/>
                <a:gd name="T12" fmla="*/ 105 w 384"/>
                <a:gd name="T13" fmla="*/ 140 h 231"/>
                <a:gd name="T14" fmla="*/ 130 w 384"/>
                <a:gd name="T15" fmla="*/ 129 h 231"/>
                <a:gd name="T16" fmla="*/ 129 w 384"/>
                <a:gd name="T17" fmla="*/ 122 h 231"/>
                <a:gd name="T18" fmla="*/ 122 w 384"/>
                <a:gd name="T19" fmla="*/ 110 h 231"/>
                <a:gd name="T20" fmla="*/ 128 w 384"/>
                <a:gd name="T21" fmla="*/ 89 h 231"/>
                <a:gd name="T22" fmla="*/ 124 w 384"/>
                <a:gd name="T23" fmla="*/ 74 h 231"/>
                <a:gd name="T24" fmla="*/ 124 w 384"/>
                <a:gd name="T25" fmla="*/ 39 h 231"/>
                <a:gd name="T26" fmla="*/ 152 w 384"/>
                <a:gd name="T27" fmla="*/ 9 h 231"/>
                <a:gd name="T28" fmla="*/ 187 w 384"/>
                <a:gd name="T29" fmla="*/ 0 h 231"/>
                <a:gd name="T30" fmla="*/ 210 w 384"/>
                <a:gd name="T31" fmla="*/ 5 h 231"/>
                <a:gd name="T32" fmla="*/ 227 w 384"/>
                <a:gd name="T33" fmla="*/ 12 h 231"/>
                <a:gd name="T34" fmla="*/ 243 w 384"/>
                <a:gd name="T35" fmla="*/ 24 h 231"/>
                <a:gd name="T36" fmla="*/ 256 w 384"/>
                <a:gd name="T37" fmla="*/ 62 h 231"/>
                <a:gd name="T38" fmla="*/ 251 w 384"/>
                <a:gd name="T39" fmla="*/ 66 h 231"/>
                <a:gd name="T40" fmla="*/ 248 w 384"/>
                <a:gd name="T41" fmla="*/ 76 h 231"/>
                <a:gd name="T42" fmla="*/ 255 w 384"/>
                <a:gd name="T43" fmla="*/ 86 h 231"/>
                <a:gd name="T44" fmla="*/ 256 w 384"/>
                <a:gd name="T45" fmla="*/ 105 h 231"/>
                <a:gd name="T46" fmla="*/ 249 w 384"/>
                <a:gd name="T47" fmla="*/ 114 h 231"/>
                <a:gd name="T48" fmla="*/ 242 w 384"/>
                <a:gd name="T49" fmla="*/ 127 h 231"/>
                <a:gd name="T50" fmla="*/ 244 w 384"/>
                <a:gd name="T51" fmla="*/ 134 h 231"/>
                <a:gd name="T52" fmla="*/ 263 w 384"/>
                <a:gd name="T53" fmla="*/ 135 h 231"/>
                <a:gd name="T54" fmla="*/ 279 w 384"/>
                <a:gd name="T55" fmla="*/ 141 h 231"/>
                <a:gd name="T56" fmla="*/ 297 w 384"/>
                <a:gd name="T57" fmla="*/ 149 h 231"/>
                <a:gd name="T58" fmla="*/ 317 w 384"/>
                <a:gd name="T59" fmla="*/ 155 h 231"/>
                <a:gd name="T60" fmla="*/ 336 w 384"/>
                <a:gd name="T61" fmla="*/ 157 h 231"/>
                <a:gd name="T62" fmla="*/ 359 w 384"/>
                <a:gd name="T63" fmla="*/ 164 h 231"/>
                <a:gd name="T64" fmla="*/ 377 w 384"/>
                <a:gd name="T65" fmla="*/ 174 h 231"/>
                <a:gd name="T66" fmla="*/ 379 w 384"/>
                <a:gd name="T67" fmla="*/ 186 h 231"/>
                <a:gd name="T68" fmla="*/ 335 w 384"/>
                <a:gd name="T69" fmla="*/ 194 h 231"/>
                <a:gd name="T70" fmla="*/ 283 w 384"/>
                <a:gd name="T71" fmla="*/ 193 h 231"/>
                <a:gd name="T72" fmla="*/ 260 w 384"/>
                <a:gd name="T73" fmla="*/ 195 h 231"/>
                <a:gd name="T74" fmla="*/ 245 w 384"/>
                <a:gd name="T75" fmla="*/ 209 h 231"/>
                <a:gd name="T76" fmla="*/ 230 w 384"/>
                <a:gd name="T77" fmla="*/ 213 h 231"/>
                <a:gd name="T78" fmla="*/ 203 w 384"/>
                <a:gd name="T79" fmla="*/ 215 h 231"/>
                <a:gd name="T80" fmla="*/ 152 w 384"/>
                <a:gd name="T81" fmla="*/ 223 h 231"/>
                <a:gd name="T82" fmla="*/ 121 w 384"/>
                <a:gd name="T83" fmla="*/ 221 h 231"/>
                <a:gd name="T84" fmla="*/ 106 w 384"/>
                <a:gd name="T85" fmla="*/ 218 h 231"/>
                <a:gd name="T86" fmla="*/ 94 w 384"/>
                <a:gd name="T87" fmla="*/ 217 h 231"/>
                <a:gd name="T88" fmla="*/ 76 w 384"/>
                <a:gd name="T89" fmla="*/ 220 h 231"/>
                <a:gd name="T90" fmla="*/ 52 w 384"/>
                <a:gd name="T91" fmla="*/ 226 h 231"/>
                <a:gd name="T92" fmla="*/ 31 w 384"/>
                <a:gd name="T93" fmla="*/ 228 h 231"/>
                <a:gd name="T94" fmla="*/ 9 w 384"/>
                <a:gd name="T95"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231">
                  <a:moveTo>
                    <a:pt x="1" y="231"/>
                  </a:moveTo>
                  <a:lnTo>
                    <a:pt x="0" y="228"/>
                  </a:lnTo>
                  <a:lnTo>
                    <a:pt x="0" y="226"/>
                  </a:lnTo>
                  <a:lnTo>
                    <a:pt x="1" y="223"/>
                  </a:lnTo>
                  <a:lnTo>
                    <a:pt x="3" y="219"/>
                  </a:lnTo>
                  <a:lnTo>
                    <a:pt x="10" y="204"/>
                  </a:lnTo>
                  <a:lnTo>
                    <a:pt x="18" y="194"/>
                  </a:lnTo>
                  <a:lnTo>
                    <a:pt x="28" y="186"/>
                  </a:lnTo>
                  <a:lnTo>
                    <a:pt x="36" y="180"/>
                  </a:lnTo>
                  <a:lnTo>
                    <a:pt x="40" y="178"/>
                  </a:lnTo>
                  <a:lnTo>
                    <a:pt x="45" y="177"/>
                  </a:lnTo>
                  <a:lnTo>
                    <a:pt x="50" y="175"/>
                  </a:lnTo>
                  <a:lnTo>
                    <a:pt x="54" y="173"/>
                  </a:lnTo>
                  <a:lnTo>
                    <a:pt x="59" y="172"/>
                  </a:lnTo>
                  <a:lnTo>
                    <a:pt x="63" y="171"/>
                  </a:lnTo>
                  <a:lnTo>
                    <a:pt x="68" y="168"/>
                  </a:lnTo>
                  <a:lnTo>
                    <a:pt x="74" y="166"/>
                  </a:lnTo>
                  <a:lnTo>
                    <a:pt x="81" y="158"/>
                  </a:lnTo>
                  <a:lnTo>
                    <a:pt x="89" y="151"/>
                  </a:lnTo>
                  <a:lnTo>
                    <a:pt x="97" y="144"/>
                  </a:lnTo>
                  <a:lnTo>
                    <a:pt x="105" y="140"/>
                  </a:lnTo>
                  <a:lnTo>
                    <a:pt x="112" y="137"/>
                  </a:lnTo>
                  <a:lnTo>
                    <a:pt x="121" y="133"/>
                  </a:lnTo>
                  <a:lnTo>
                    <a:pt x="130" y="129"/>
                  </a:lnTo>
                  <a:lnTo>
                    <a:pt x="134" y="127"/>
                  </a:lnTo>
                  <a:lnTo>
                    <a:pt x="131" y="126"/>
                  </a:lnTo>
                  <a:lnTo>
                    <a:pt x="129" y="122"/>
                  </a:lnTo>
                  <a:lnTo>
                    <a:pt x="126" y="118"/>
                  </a:lnTo>
                  <a:lnTo>
                    <a:pt x="123" y="115"/>
                  </a:lnTo>
                  <a:lnTo>
                    <a:pt x="122" y="110"/>
                  </a:lnTo>
                  <a:lnTo>
                    <a:pt x="121" y="100"/>
                  </a:lnTo>
                  <a:lnTo>
                    <a:pt x="122" y="94"/>
                  </a:lnTo>
                  <a:lnTo>
                    <a:pt x="128" y="89"/>
                  </a:lnTo>
                  <a:lnTo>
                    <a:pt x="127" y="83"/>
                  </a:lnTo>
                  <a:lnTo>
                    <a:pt x="126" y="79"/>
                  </a:lnTo>
                  <a:lnTo>
                    <a:pt x="124" y="74"/>
                  </a:lnTo>
                  <a:lnTo>
                    <a:pt x="123" y="68"/>
                  </a:lnTo>
                  <a:lnTo>
                    <a:pt x="122" y="53"/>
                  </a:lnTo>
                  <a:lnTo>
                    <a:pt x="124" y="39"/>
                  </a:lnTo>
                  <a:lnTo>
                    <a:pt x="131" y="28"/>
                  </a:lnTo>
                  <a:lnTo>
                    <a:pt x="142" y="18"/>
                  </a:lnTo>
                  <a:lnTo>
                    <a:pt x="152" y="9"/>
                  </a:lnTo>
                  <a:lnTo>
                    <a:pt x="165" y="5"/>
                  </a:lnTo>
                  <a:lnTo>
                    <a:pt x="176" y="1"/>
                  </a:lnTo>
                  <a:lnTo>
                    <a:pt x="187" y="0"/>
                  </a:lnTo>
                  <a:lnTo>
                    <a:pt x="195" y="0"/>
                  </a:lnTo>
                  <a:lnTo>
                    <a:pt x="202" y="3"/>
                  </a:lnTo>
                  <a:lnTo>
                    <a:pt x="210" y="5"/>
                  </a:lnTo>
                  <a:lnTo>
                    <a:pt x="217" y="7"/>
                  </a:lnTo>
                  <a:lnTo>
                    <a:pt x="222" y="9"/>
                  </a:lnTo>
                  <a:lnTo>
                    <a:pt x="227" y="12"/>
                  </a:lnTo>
                  <a:lnTo>
                    <a:pt x="229" y="14"/>
                  </a:lnTo>
                  <a:lnTo>
                    <a:pt x="232" y="15"/>
                  </a:lnTo>
                  <a:lnTo>
                    <a:pt x="243" y="24"/>
                  </a:lnTo>
                  <a:lnTo>
                    <a:pt x="250" y="34"/>
                  </a:lnTo>
                  <a:lnTo>
                    <a:pt x="255" y="46"/>
                  </a:lnTo>
                  <a:lnTo>
                    <a:pt x="256" y="62"/>
                  </a:lnTo>
                  <a:lnTo>
                    <a:pt x="253" y="65"/>
                  </a:lnTo>
                  <a:lnTo>
                    <a:pt x="252" y="65"/>
                  </a:lnTo>
                  <a:lnTo>
                    <a:pt x="251" y="66"/>
                  </a:lnTo>
                  <a:lnTo>
                    <a:pt x="248" y="66"/>
                  </a:lnTo>
                  <a:lnTo>
                    <a:pt x="248" y="73"/>
                  </a:lnTo>
                  <a:lnTo>
                    <a:pt x="248" y="76"/>
                  </a:lnTo>
                  <a:lnTo>
                    <a:pt x="248" y="81"/>
                  </a:lnTo>
                  <a:lnTo>
                    <a:pt x="248" y="84"/>
                  </a:lnTo>
                  <a:lnTo>
                    <a:pt x="255" y="86"/>
                  </a:lnTo>
                  <a:lnTo>
                    <a:pt x="257" y="91"/>
                  </a:lnTo>
                  <a:lnTo>
                    <a:pt x="257" y="99"/>
                  </a:lnTo>
                  <a:lnTo>
                    <a:pt x="256" y="105"/>
                  </a:lnTo>
                  <a:lnTo>
                    <a:pt x="253" y="110"/>
                  </a:lnTo>
                  <a:lnTo>
                    <a:pt x="251" y="113"/>
                  </a:lnTo>
                  <a:lnTo>
                    <a:pt x="249" y="114"/>
                  </a:lnTo>
                  <a:lnTo>
                    <a:pt x="244" y="118"/>
                  </a:lnTo>
                  <a:lnTo>
                    <a:pt x="243" y="122"/>
                  </a:lnTo>
                  <a:lnTo>
                    <a:pt x="242" y="127"/>
                  </a:lnTo>
                  <a:lnTo>
                    <a:pt x="240" y="130"/>
                  </a:lnTo>
                  <a:lnTo>
                    <a:pt x="238" y="134"/>
                  </a:lnTo>
                  <a:lnTo>
                    <a:pt x="244" y="134"/>
                  </a:lnTo>
                  <a:lnTo>
                    <a:pt x="250" y="134"/>
                  </a:lnTo>
                  <a:lnTo>
                    <a:pt x="257" y="135"/>
                  </a:lnTo>
                  <a:lnTo>
                    <a:pt x="263" y="135"/>
                  </a:lnTo>
                  <a:lnTo>
                    <a:pt x="268" y="136"/>
                  </a:lnTo>
                  <a:lnTo>
                    <a:pt x="273" y="139"/>
                  </a:lnTo>
                  <a:lnTo>
                    <a:pt x="279" y="141"/>
                  </a:lnTo>
                  <a:lnTo>
                    <a:pt x="283" y="143"/>
                  </a:lnTo>
                  <a:lnTo>
                    <a:pt x="290" y="145"/>
                  </a:lnTo>
                  <a:lnTo>
                    <a:pt x="297" y="149"/>
                  </a:lnTo>
                  <a:lnTo>
                    <a:pt x="304" y="151"/>
                  </a:lnTo>
                  <a:lnTo>
                    <a:pt x="310" y="152"/>
                  </a:lnTo>
                  <a:lnTo>
                    <a:pt x="317" y="155"/>
                  </a:lnTo>
                  <a:lnTo>
                    <a:pt x="323" y="156"/>
                  </a:lnTo>
                  <a:lnTo>
                    <a:pt x="329" y="156"/>
                  </a:lnTo>
                  <a:lnTo>
                    <a:pt x="336" y="157"/>
                  </a:lnTo>
                  <a:lnTo>
                    <a:pt x="344" y="158"/>
                  </a:lnTo>
                  <a:lnTo>
                    <a:pt x="352" y="162"/>
                  </a:lnTo>
                  <a:lnTo>
                    <a:pt x="359" y="164"/>
                  </a:lnTo>
                  <a:lnTo>
                    <a:pt x="366" y="167"/>
                  </a:lnTo>
                  <a:lnTo>
                    <a:pt x="372" y="171"/>
                  </a:lnTo>
                  <a:lnTo>
                    <a:pt x="377" y="174"/>
                  </a:lnTo>
                  <a:lnTo>
                    <a:pt x="380" y="178"/>
                  </a:lnTo>
                  <a:lnTo>
                    <a:pt x="384" y="180"/>
                  </a:lnTo>
                  <a:lnTo>
                    <a:pt x="379" y="186"/>
                  </a:lnTo>
                  <a:lnTo>
                    <a:pt x="367" y="189"/>
                  </a:lnTo>
                  <a:lnTo>
                    <a:pt x="352" y="192"/>
                  </a:lnTo>
                  <a:lnTo>
                    <a:pt x="335" y="194"/>
                  </a:lnTo>
                  <a:lnTo>
                    <a:pt x="316" y="194"/>
                  </a:lnTo>
                  <a:lnTo>
                    <a:pt x="298" y="194"/>
                  </a:lnTo>
                  <a:lnTo>
                    <a:pt x="283" y="193"/>
                  </a:lnTo>
                  <a:lnTo>
                    <a:pt x="272" y="192"/>
                  </a:lnTo>
                  <a:lnTo>
                    <a:pt x="266" y="193"/>
                  </a:lnTo>
                  <a:lnTo>
                    <a:pt x="260" y="195"/>
                  </a:lnTo>
                  <a:lnTo>
                    <a:pt x="256" y="198"/>
                  </a:lnTo>
                  <a:lnTo>
                    <a:pt x="251" y="204"/>
                  </a:lnTo>
                  <a:lnTo>
                    <a:pt x="245" y="209"/>
                  </a:lnTo>
                  <a:lnTo>
                    <a:pt x="241" y="211"/>
                  </a:lnTo>
                  <a:lnTo>
                    <a:pt x="236" y="212"/>
                  </a:lnTo>
                  <a:lnTo>
                    <a:pt x="230" y="213"/>
                  </a:lnTo>
                  <a:lnTo>
                    <a:pt x="225" y="215"/>
                  </a:lnTo>
                  <a:lnTo>
                    <a:pt x="215" y="215"/>
                  </a:lnTo>
                  <a:lnTo>
                    <a:pt x="203" y="215"/>
                  </a:lnTo>
                  <a:lnTo>
                    <a:pt x="185" y="216"/>
                  </a:lnTo>
                  <a:lnTo>
                    <a:pt x="167" y="220"/>
                  </a:lnTo>
                  <a:lnTo>
                    <a:pt x="152" y="223"/>
                  </a:lnTo>
                  <a:lnTo>
                    <a:pt x="141" y="224"/>
                  </a:lnTo>
                  <a:lnTo>
                    <a:pt x="130" y="223"/>
                  </a:lnTo>
                  <a:lnTo>
                    <a:pt x="121" y="221"/>
                  </a:lnTo>
                  <a:lnTo>
                    <a:pt x="115" y="220"/>
                  </a:lnTo>
                  <a:lnTo>
                    <a:pt x="109" y="219"/>
                  </a:lnTo>
                  <a:lnTo>
                    <a:pt x="106" y="218"/>
                  </a:lnTo>
                  <a:lnTo>
                    <a:pt x="104" y="218"/>
                  </a:lnTo>
                  <a:lnTo>
                    <a:pt x="99" y="217"/>
                  </a:lnTo>
                  <a:lnTo>
                    <a:pt x="94" y="217"/>
                  </a:lnTo>
                  <a:lnTo>
                    <a:pt x="92" y="217"/>
                  </a:lnTo>
                  <a:lnTo>
                    <a:pt x="85" y="218"/>
                  </a:lnTo>
                  <a:lnTo>
                    <a:pt x="76" y="220"/>
                  </a:lnTo>
                  <a:lnTo>
                    <a:pt x="67" y="223"/>
                  </a:lnTo>
                  <a:lnTo>
                    <a:pt x="60" y="226"/>
                  </a:lnTo>
                  <a:lnTo>
                    <a:pt x="52" y="226"/>
                  </a:lnTo>
                  <a:lnTo>
                    <a:pt x="45" y="226"/>
                  </a:lnTo>
                  <a:lnTo>
                    <a:pt x="38" y="227"/>
                  </a:lnTo>
                  <a:lnTo>
                    <a:pt x="31" y="228"/>
                  </a:lnTo>
                  <a:lnTo>
                    <a:pt x="24" y="228"/>
                  </a:lnTo>
                  <a:lnTo>
                    <a:pt x="16" y="230"/>
                  </a:lnTo>
                  <a:lnTo>
                    <a:pt x="9" y="231"/>
                  </a:lnTo>
                  <a:lnTo>
                    <a:pt x="1" y="2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4" name="Freeform 16"/>
            <p:cNvSpPr>
              <a:spLocks/>
            </p:cNvSpPr>
            <p:nvPr/>
          </p:nvSpPr>
          <p:spPr bwMode="auto">
            <a:xfrm>
              <a:off x="723900" y="4375150"/>
              <a:ext cx="287338" cy="128588"/>
            </a:xfrm>
            <a:custGeom>
              <a:avLst/>
              <a:gdLst>
                <a:gd name="T0" fmla="*/ 10 w 363"/>
                <a:gd name="T1" fmla="*/ 146 h 164"/>
                <a:gd name="T2" fmla="*/ 27 w 363"/>
                <a:gd name="T3" fmla="*/ 130 h 164"/>
                <a:gd name="T4" fmla="*/ 49 w 363"/>
                <a:gd name="T5" fmla="*/ 120 h 164"/>
                <a:gd name="T6" fmla="*/ 71 w 363"/>
                <a:gd name="T7" fmla="*/ 110 h 164"/>
                <a:gd name="T8" fmla="*/ 88 w 363"/>
                <a:gd name="T9" fmla="*/ 91 h 164"/>
                <a:gd name="T10" fmla="*/ 105 w 363"/>
                <a:gd name="T11" fmla="*/ 83 h 164"/>
                <a:gd name="T12" fmla="*/ 126 w 363"/>
                <a:gd name="T13" fmla="*/ 75 h 164"/>
                <a:gd name="T14" fmla="*/ 128 w 363"/>
                <a:gd name="T15" fmla="*/ 81 h 164"/>
                <a:gd name="T16" fmla="*/ 132 w 363"/>
                <a:gd name="T17" fmla="*/ 72 h 164"/>
                <a:gd name="T18" fmla="*/ 128 w 363"/>
                <a:gd name="T19" fmla="*/ 61 h 164"/>
                <a:gd name="T20" fmla="*/ 117 w 363"/>
                <a:gd name="T21" fmla="*/ 49 h 164"/>
                <a:gd name="T22" fmla="*/ 127 w 363"/>
                <a:gd name="T23" fmla="*/ 38 h 164"/>
                <a:gd name="T24" fmla="*/ 133 w 363"/>
                <a:gd name="T25" fmla="*/ 37 h 164"/>
                <a:gd name="T26" fmla="*/ 139 w 363"/>
                <a:gd name="T27" fmla="*/ 23 h 164"/>
                <a:gd name="T28" fmla="*/ 142 w 363"/>
                <a:gd name="T29" fmla="*/ 6 h 164"/>
                <a:gd name="T30" fmla="*/ 156 w 363"/>
                <a:gd name="T31" fmla="*/ 8 h 164"/>
                <a:gd name="T32" fmla="*/ 178 w 363"/>
                <a:gd name="T33" fmla="*/ 2 h 164"/>
                <a:gd name="T34" fmla="*/ 204 w 363"/>
                <a:gd name="T35" fmla="*/ 0 h 164"/>
                <a:gd name="T36" fmla="*/ 231 w 363"/>
                <a:gd name="T37" fmla="*/ 4 h 164"/>
                <a:gd name="T38" fmla="*/ 233 w 363"/>
                <a:gd name="T39" fmla="*/ 8 h 164"/>
                <a:gd name="T40" fmla="*/ 231 w 363"/>
                <a:gd name="T41" fmla="*/ 20 h 164"/>
                <a:gd name="T42" fmla="*/ 226 w 363"/>
                <a:gd name="T43" fmla="*/ 24 h 164"/>
                <a:gd name="T44" fmla="*/ 215 w 363"/>
                <a:gd name="T45" fmla="*/ 24 h 164"/>
                <a:gd name="T46" fmla="*/ 211 w 363"/>
                <a:gd name="T47" fmla="*/ 42 h 164"/>
                <a:gd name="T48" fmla="*/ 216 w 363"/>
                <a:gd name="T49" fmla="*/ 42 h 164"/>
                <a:gd name="T50" fmla="*/ 219 w 363"/>
                <a:gd name="T51" fmla="*/ 32 h 164"/>
                <a:gd name="T52" fmla="*/ 230 w 363"/>
                <a:gd name="T53" fmla="*/ 30 h 164"/>
                <a:gd name="T54" fmla="*/ 231 w 363"/>
                <a:gd name="T55" fmla="*/ 43 h 164"/>
                <a:gd name="T56" fmla="*/ 227 w 363"/>
                <a:gd name="T57" fmla="*/ 65 h 164"/>
                <a:gd name="T58" fmla="*/ 213 w 363"/>
                <a:gd name="T59" fmla="*/ 88 h 164"/>
                <a:gd name="T60" fmla="*/ 196 w 363"/>
                <a:gd name="T61" fmla="*/ 93 h 164"/>
                <a:gd name="T62" fmla="*/ 178 w 363"/>
                <a:gd name="T63" fmla="*/ 89 h 164"/>
                <a:gd name="T64" fmla="*/ 174 w 363"/>
                <a:gd name="T65" fmla="*/ 93 h 164"/>
                <a:gd name="T66" fmla="*/ 181 w 363"/>
                <a:gd name="T67" fmla="*/ 99 h 164"/>
                <a:gd name="T68" fmla="*/ 182 w 363"/>
                <a:gd name="T69" fmla="*/ 108 h 164"/>
                <a:gd name="T70" fmla="*/ 188 w 363"/>
                <a:gd name="T71" fmla="*/ 102 h 164"/>
                <a:gd name="T72" fmla="*/ 209 w 363"/>
                <a:gd name="T73" fmla="*/ 98 h 164"/>
                <a:gd name="T74" fmla="*/ 233 w 363"/>
                <a:gd name="T75" fmla="*/ 82 h 164"/>
                <a:gd name="T76" fmla="*/ 261 w 363"/>
                <a:gd name="T77" fmla="*/ 87 h 164"/>
                <a:gd name="T78" fmla="*/ 277 w 363"/>
                <a:gd name="T79" fmla="*/ 95 h 164"/>
                <a:gd name="T80" fmla="*/ 295 w 363"/>
                <a:gd name="T81" fmla="*/ 98 h 164"/>
                <a:gd name="T82" fmla="*/ 319 w 363"/>
                <a:gd name="T83" fmla="*/ 103 h 164"/>
                <a:gd name="T84" fmla="*/ 344 w 363"/>
                <a:gd name="T85" fmla="*/ 110 h 164"/>
                <a:gd name="T86" fmla="*/ 360 w 363"/>
                <a:gd name="T87" fmla="*/ 118 h 164"/>
                <a:gd name="T88" fmla="*/ 349 w 363"/>
                <a:gd name="T89" fmla="*/ 123 h 164"/>
                <a:gd name="T90" fmla="*/ 300 w 363"/>
                <a:gd name="T91" fmla="*/ 126 h 164"/>
                <a:gd name="T92" fmla="*/ 260 w 363"/>
                <a:gd name="T93" fmla="*/ 125 h 164"/>
                <a:gd name="T94" fmla="*/ 258 w 363"/>
                <a:gd name="T95" fmla="*/ 118 h 164"/>
                <a:gd name="T96" fmla="*/ 239 w 363"/>
                <a:gd name="T97" fmla="*/ 135 h 164"/>
                <a:gd name="T98" fmla="*/ 211 w 363"/>
                <a:gd name="T99" fmla="*/ 148 h 164"/>
                <a:gd name="T100" fmla="*/ 177 w 363"/>
                <a:gd name="T101" fmla="*/ 150 h 164"/>
                <a:gd name="T102" fmla="*/ 141 w 363"/>
                <a:gd name="T103" fmla="*/ 153 h 164"/>
                <a:gd name="T104" fmla="*/ 111 w 363"/>
                <a:gd name="T105" fmla="*/ 153 h 164"/>
                <a:gd name="T106" fmla="*/ 83 w 363"/>
                <a:gd name="T107" fmla="*/ 149 h 164"/>
                <a:gd name="T108" fmla="*/ 42 w 363"/>
                <a:gd name="T109" fmla="*/ 158 h 164"/>
                <a:gd name="T110" fmla="*/ 4 w 363"/>
                <a:gd name="T111"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3" h="164">
                  <a:moveTo>
                    <a:pt x="0" y="161"/>
                  </a:moveTo>
                  <a:lnTo>
                    <a:pt x="5" y="153"/>
                  </a:lnTo>
                  <a:lnTo>
                    <a:pt x="10" y="146"/>
                  </a:lnTo>
                  <a:lnTo>
                    <a:pt x="14" y="141"/>
                  </a:lnTo>
                  <a:lnTo>
                    <a:pt x="20" y="134"/>
                  </a:lnTo>
                  <a:lnTo>
                    <a:pt x="27" y="130"/>
                  </a:lnTo>
                  <a:lnTo>
                    <a:pt x="35" y="127"/>
                  </a:lnTo>
                  <a:lnTo>
                    <a:pt x="42" y="123"/>
                  </a:lnTo>
                  <a:lnTo>
                    <a:pt x="49" y="120"/>
                  </a:lnTo>
                  <a:lnTo>
                    <a:pt x="57" y="118"/>
                  </a:lnTo>
                  <a:lnTo>
                    <a:pt x="64" y="114"/>
                  </a:lnTo>
                  <a:lnTo>
                    <a:pt x="71" y="110"/>
                  </a:lnTo>
                  <a:lnTo>
                    <a:pt x="78" y="104"/>
                  </a:lnTo>
                  <a:lnTo>
                    <a:pt x="83" y="97"/>
                  </a:lnTo>
                  <a:lnTo>
                    <a:pt x="88" y="91"/>
                  </a:lnTo>
                  <a:lnTo>
                    <a:pt x="94" y="88"/>
                  </a:lnTo>
                  <a:lnTo>
                    <a:pt x="99" y="85"/>
                  </a:lnTo>
                  <a:lnTo>
                    <a:pt x="105" y="83"/>
                  </a:lnTo>
                  <a:lnTo>
                    <a:pt x="111" y="81"/>
                  </a:lnTo>
                  <a:lnTo>
                    <a:pt x="118" y="79"/>
                  </a:lnTo>
                  <a:lnTo>
                    <a:pt x="126" y="75"/>
                  </a:lnTo>
                  <a:lnTo>
                    <a:pt x="126" y="77"/>
                  </a:lnTo>
                  <a:lnTo>
                    <a:pt x="127" y="80"/>
                  </a:lnTo>
                  <a:lnTo>
                    <a:pt x="128" y="81"/>
                  </a:lnTo>
                  <a:lnTo>
                    <a:pt x="131" y="81"/>
                  </a:lnTo>
                  <a:lnTo>
                    <a:pt x="131" y="77"/>
                  </a:lnTo>
                  <a:lnTo>
                    <a:pt x="132" y="72"/>
                  </a:lnTo>
                  <a:lnTo>
                    <a:pt x="133" y="67"/>
                  </a:lnTo>
                  <a:lnTo>
                    <a:pt x="132" y="65"/>
                  </a:lnTo>
                  <a:lnTo>
                    <a:pt x="128" y="61"/>
                  </a:lnTo>
                  <a:lnTo>
                    <a:pt x="125" y="59"/>
                  </a:lnTo>
                  <a:lnTo>
                    <a:pt x="120" y="55"/>
                  </a:lnTo>
                  <a:lnTo>
                    <a:pt x="117" y="49"/>
                  </a:lnTo>
                  <a:lnTo>
                    <a:pt x="119" y="37"/>
                  </a:lnTo>
                  <a:lnTo>
                    <a:pt x="122" y="36"/>
                  </a:lnTo>
                  <a:lnTo>
                    <a:pt x="127" y="38"/>
                  </a:lnTo>
                  <a:lnTo>
                    <a:pt x="131" y="40"/>
                  </a:lnTo>
                  <a:lnTo>
                    <a:pt x="132" y="39"/>
                  </a:lnTo>
                  <a:lnTo>
                    <a:pt x="133" y="37"/>
                  </a:lnTo>
                  <a:lnTo>
                    <a:pt x="133" y="35"/>
                  </a:lnTo>
                  <a:lnTo>
                    <a:pt x="134" y="29"/>
                  </a:lnTo>
                  <a:lnTo>
                    <a:pt x="139" y="23"/>
                  </a:lnTo>
                  <a:lnTo>
                    <a:pt x="141" y="17"/>
                  </a:lnTo>
                  <a:lnTo>
                    <a:pt x="142" y="13"/>
                  </a:lnTo>
                  <a:lnTo>
                    <a:pt x="142" y="6"/>
                  </a:lnTo>
                  <a:lnTo>
                    <a:pt x="147" y="6"/>
                  </a:lnTo>
                  <a:lnTo>
                    <a:pt x="151" y="7"/>
                  </a:lnTo>
                  <a:lnTo>
                    <a:pt x="156" y="8"/>
                  </a:lnTo>
                  <a:lnTo>
                    <a:pt x="160" y="8"/>
                  </a:lnTo>
                  <a:lnTo>
                    <a:pt x="170" y="5"/>
                  </a:lnTo>
                  <a:lnTo>
                    <a:pt x="178" y="2"/>
                  </a:lnTo>
                  <a:lnTo>
                    <a:pt x="187" y="1"/>
                  </a:lnTo>
                  <a:lnTo>
                    <a:pt x="195" y="0"/>
                  </a:lnTo>
                  <a:lnTo>
                    <a:pt x="204" y="0"/>
                  </a:lnTo>
                  <a:lnTo>
                    <a:pt x="212" y="0"/>
                  </a:lnTo>
                  <a:lnTo>
                    <a:pt x="222" y="1"/>
                  </a:lnTo>
                  <a:lnTo>
                    <a:pt x="231" y="4"/>
                  </a:lnTo>
                  <a:lnTo>
                    <a:pt x="231" y="5"/>
                  </a:lnTo>
                  <a:lnTo>
                    <a:pt x="232" y="7"/>
                  </a:lnTo>
                  <a:lnTo>
                    <a:pt x="233" y="8"/>
                  </a:lnTo>
                  <a:lnTo>
                    <a:pt x="233" y="9"/>
                  </a:lnTo>
                  <a:lnTo>
                    <a:pt x="232" y="16"/>
                  </a:lnTo>
                  <a:lnTo>
                    <a:pt x="231" y="20"/>
                  </a:lnTo>
                  <a:lnTo>
                    <a:pt x="230" y="22"/>
                  </a:lnTo>
                  <a:lnTo>
                    <a:pt x="230" y="24"/>
                  </a:lnTo>
                  <a:lnTo>
                    <a:pt x="226" y="24"/>
                  </a:lnTo>
                  <a:lnTo>
                    <a:pt x="223" y="24"/>
                  </a:lnTo>
                  <a:lnTo>
                    <a:pt x="218" y="24"/>
                  </a:lnTo>
                  <a:lnTo>
                    <a:pt x="215" y="24"/>
                  </a:lnTo>
                  <a:lnTo>
                    <a:pt x="211" y="29"/>
                  </a:lnTo>
                  <a:lnTo>
                    <a:pt x="210" y="35"/>
                  </a:lnTo>
                  <a:lnTo>
                    <a:pt x="211" y="42"/>
                  </a:lnTo>
                  <a:lnTo>
                    <a:pt x="216" y="50"/>
                  </a:lnTo>
                  <a:lnTo>
                    <a:pt x="216" y="46"/>
                  </a:lnTo>
                  <a:lnTo>
                    <a:pt x="216" y="42"/>
                  </a:lnTo>
                  <a:lnTo>
                    <a:pt x="216" y="37"/>
                  </a:lnTo>
                  <a:lnTo>
                    <a:pt x="217" y="31"/>
                  </a:lnTo>
                  <a:lnTo>
                    <a:pt x="219" y="32"/>
                  </a:lnTo>
                  <a:lnTo>
                    <a:pt x="224" y="32"/>
                  </a:lnTo>
                  <a:lnTo>
                    <a:pt x="227" y="31"/>
                  </a:lnTo>
                  <a:lnTo>
                    <a:pt x="230" y="30"/>
                  </a:lnTo>
                  <a:lnTo>
                    <a:pt x="230" y="34"/>
                  </a:lnTo>
                  <a:lnTo>
                    <a:pt x="231" y="38"/>
                  </a:lnTo>
                  <a:lnTo>
                    <a:pt x="231" y="43"/>
                  </a:lnTo>
                  <a:lnTo>
                    <a:pt x="231" y="46"/>
                  </a:lnTo>
                  <a:lnTo>
                    <a:pt x="230" y="57"/>
                  </a:lnTo>
                  <a:lnTo>
                    <a:pt x="227" y="65"/>
                  </a:lnTo>
                  <a:lnTo>
                    <a:pt x="224" y="73"/>
                  </a:lnTo>
                  <a:lnTo>
                    <a:pt x="218" y="81"/>
                  </a:lnTo>
                  <a:lnTo>
                    <a:pt x="213" y="88"/>
                  </a:lnTo>
                  <a:lnTo>
                    <a:pt x="209" y="91"/>
                  </a:lnTo>
                  <a:lnTo>
                    <a:pt x="202" y="93"/>
                  </a:lnTo>
                  <a:lnTo>
                    <a:pt x="196" y="93"/>
                  </a:lnTo>
                  <a:lnTo>
                    <a:pt x="189" y="92"/>
                  </a:lnTo>
                  <a:lnTo>
                    <a:pt x="184" y="91"/>
                  </a:lnTo>
                  <a:lnTo>
                    <a:pt x="178" y="89"/>
                  </a:lnTo>
                  <a:lnTo>
                    <a:pt x="172" y="88"/>
                  </a:lnTo>
                  <a:lnTo>
                    <a:pt x="172" y="91"/>
                  </a:lnTo>
                  <a:lnTo>
                    <a:pt x="174" y="93"/>
                  </a:lnTo>
                  <a:lnTo>
                    <a:pt x="178" y="95"/>
                  </a:lnTo>
                  <a:lnTo>
                    <a:pt x="181" y="96"/>
                  </a:lnTo>
                  <a:lnTo>
                    <a:pt x="181" y="99"/>
                  </a:lnTo>
                  <a:lnTo>
                    <a:pt x="181" y="103"/>
                  </a:lnTo>
                  <a:lnTo>
                    <a:pt x="181" y="105"/>
                  </a:lnTo>
                  <a:lnTo>
                    <a:pt x="182" y="108"/>
                  </a:lnTo>
                  <a:lnTo>
                    <a:pt x="185" y="105"/>
                  </a:lnTo>
                  <a:lnTo>
                    <a:pt x="186" y="103"/>
                  </a:lnTo>
                  <a:lnTo>
                    <a:pt x="188" y="102"/>
                  </a:lnTo>
                  <a:lnTo>
                    <a:pt x="193" y="99"/>
                  </a:lnTo>
                  <a:lnTo>
                    <a:pt x="201" y="99"/>
                  </a:lnTo>
                  <a:lnTo>
                    <a:pt x="209" y="98"/>
                  </a:lnTo>
                  <a:lnTo>
                    <a:pt x="217" y="93"/>
                  </a:lnTo>
                  <a:lnTo>
                    <a:pt x="224" y="84"/>
                  </a:lnTo>
                  <a:lnTo>
                    <a:pt x="233" y="82"/>
                  </a:lnTo>
                  <a:lnTo>
                    <a:pt x="243" y="82"/>
                  </a:lnTo>
                  <a:lnTo>
                    <a:pt x="251" y="84"/>
                  </a:lnTo>
                  <a:lnTo>
                    <a:pt x="261" y="87"/>
                  </a:lnTo>
                  <a:lnTo>
                    <a:pt x="268" y="90"/>
                  </a:lnTo>
                  <a:lnTo>
                    <a:pt x="273" y="92"/>
                  </a:lnTo>
                  <a:lnTo>
                    <a:pt x="277" y="95"/>
                  </a:lnTo>
                  <a:lnTo>
                    <a:pt x="279" y="96"/>
                  </a:lnTo>
                  <a:lnTo>
                    <a:pt x="287" y="97"/>
                  </a:lnTo>
                  <a:lnTo>
                    <a:pt x="295" y="98"/>
                  </a:lnTo>
                  <a:lnTo>
                    <a:pt x="303" y="99"/>
                  </a:lnTo>
                  <a:lnTo>
                    <a:pt x="311" y="100"/>
                  </a:lnTo>
                  <a:lnTo>
                    <a:pt x="319" y="103"/>
                  </a:lnTo>
                  <a:lnTo>
                    <a:pt x="327" y="105"/>
                  </a:lnTo>
                  <a:lnTo>
                    <a:pt x="336" y="107"/>
                  </a:lnTo>
                  <a:lnTo>
                    <a:pt x="344" y="110"/>
                  </a:lnTo>
                  <a:lnTo>
                    <a:pt x="349" y="113"/>
                  </a:lnTo>
                  <a:lnTo>
                    <a:pt x="355" y="115"/>
                  </a:lnTo>
                  <a:lnTo>
                    <a:pt x="360" y="118"/>
                  </a:lnTo>
                  <a:lnTo>
                    <a:pt x="363" y="120"/>
                  </a:lnTo>
                  <a:lnTo>
                    <a:pt x="360" y="122"/>
                  </a:lnTo>
                  <a:lnTo>
                    <a:pt x="349" y="123"/>
                  </a:lnTo>
                  <a:lnTo>
                    <a:pt x="334" y="125"/>
                  </a:lnTo>
                  <a:lnTo>
                    <a:pt x="317" y="126"/>
                  </a:lnTo>
                  <a:lnTo>
                    <a:pt x="300" y="126"/>
                  </a:lnTo>
                  <a:lnTo>
                    <a:pt x="283" y="126"/>
                  </a:lnTo>
                  <a:lnTo>
                    <a:pt x="269" y="126"/>
                  </a:lnTo>
                  <a:lnTo>
                    <a:pt x="260" y="125"/>
                  </a:lnTo>
                  <a:lnTo>
                    <a:pt x="260" y="122"/>
                  </a:lnTo>
                  <a:lnTo>
                    <a:pt x="260" y="120"/>
                  </a:lnTo>
                  <a:lnTo>
                    <a:pt x="258" y="118"/>
                  </a:lnTo>
                  <a:lnTo>
                    <a:pt x="256" y="115"/>
                  </a:lnTo>
                  <a:lnTo>
                    <a:pt x="248" y="127"/>
                  </a:lnTo>
                  <a:lnTo>
                    <a:pt x="239" y="135"/>
                  </a:lnTo>
                  <a:lnTo>
                    <a:pt x="230" y="141"/>
                  </a:lnTo>
                  <a:lnTo>
                    <a:pt x="220" y="145"/>
                  </a:lnTo>
                  <a:lnTo>
                    <a:pt x="211" y="148"/>
                  </a:lnTo>
                  <a:lnTo>
                    <a:pt x="200" y="149"/>
                  </a:lnTo>
                  <a:lnTo>
                    <a:pt x="189" y="150"/>
                  </a:lnTo>
                  <a:lnTo>
                    <a:pt x="177" y="150"/>
                  </a:lnTo>
                  <a:lnTo>
                    <a:pt x="164" y="151"/>
                  </a:lnTo>
                  <a:lnTo>
                    <a:pt x="151" y="152"/>
                  </a:lnTo>
                  <a:lnTo>
                    <a:pt x="141" y="153"/>
                  </a:lnTo>
                  <a:lnTo>
                    <a:pt x="131" y="155"/>
                  </a:lnTo>
                  <a:lnTo>
                    <a:pt x="121" y="155"/>
                  </a:lnTo>
                  <a:lnTo>
                    <a:pt x="111" y="153"/>
                  </a:lnTo>
                  <a:lnTo>
                    <a:pt x="101" y="151"/>
                  </a:lnTo>
                  <a:lnTo>
                    <a:pt x="90" y="148"/>
                  </a:lnTo>
                  <a:lnTo>
                    <a:pt x="83" y="149"/>
                  </a:lnTo>
                  <a:lnTo>
                    <a:pt x="71" y="151"/>
                  </a:lnTo>
                  <a:lnTo>
                    <a:pt x="57" y="155"/>
                  </a:lnTo>
                  <a:lnTo>
                    <a:pt x="42" y="158"/>
                  </a:lnTo>
                  <a:lnTo>
                    <a:pt x="27" y="161"/>
                  </a:lnTo>
                  <a:lnTo>
                    <a:pt x="13" y="164"/>
                  </a:lnTo>
                  <a:lnTo>
                    <a:pt x="4" y="164"/>
                  </a:lnTo>
                  <a:lnTo>
                    <a:pt x="0" y="161"/>
                  </a:lnTo>
                  <a:close/>
                </a:path>
              </a:pathLst>
            </a:custGeom>
            <a:solidFill>
              <a:srgbClr val="FFD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5" name="Freeform 17"/>
            <p:cNvSpPr>
              <a:spLocks/>
            </p:cNvSpPr>
            <p:nvPr/>
          </p:nvSpPr>
          <p:spPr bwMode="auto">
            <a:xfrm>
              <a:off x="542925" y="4333875"/>
              <a:ext cx="106363" cy="146050"/>
            </a:xfrm>
            <a:custGeom>
              <a:avLst/>
              <a:gdLst>
                <a:gd name="T0" fmla="*/ 34 w 133"/>
                <a:gd name="T1" fmla="*/ 176 h 185"/>
                <a:gd name="T2" fmla="*/ 33 w 133"/>
                <a:gd name="T3" fmla="*/ 165 h 185"/>
                <a:gd name="T4" fmla="*/ 38 w 133"/>
                <a:gd name="T5" fmla="*/ 159 h 185"/>
                <a:gd name="T6" fmla="*/ 40 w 133"/>
                <a:gd name="T7" fmla="*/ 165 h 185"/>
                <a:gd name="T8" fmla="*/ 44 w 133"/>
                <a:gd name="T9" fmla="*/ 164 h 185"/>
                <a:gd name="T10" fmla="*/ 44 w 133"/>
                <a:gd name="T11" fmla="*/ 162 h 185"/>
                <a:gd name="T12" fmla="*/ 42 w 133"/>
                <a:gd name="T13" fmla="*/ 156 h 185"/>
                <a:gd name="T14" fmla="*/ 35 w 133"/>
                <a:gd name="T15" fmla="*/ 150 h 185"/>
                <a:gd name="T16" fmla="*/ 27 w 133"/>
                <a:gd name="T17" fmla="*/ 147 h 185"/>
                <a:gd name="T18" fmla="*/ 18 w 133"/>
                <a:gd name="T19" fmla="*/ 142 h 185"/>
                <a:gd name="T20" fmla="*/ 5 w 133"/>
                <a:gd name="T21" fmla="*/ 116 h 185"/>
                <a:gd name="T22" fmla="*/ 0 w 133"/>
                <a:gd name="T23" fmla="*/ 78 h 185"/>
                <a:gd name="T24" fmla="*/ 6 w 133"/>
                <a:gd name="T25" fmla="*/ 42 h 185"/>
                <a:gd name="T26" fmla="*/ 4 w 133"/>
                <a:gd name="T27" fmla="*/ 20 h 185"/>
                <a:gd name="T28" fmla="*/ 17 w 133"/>
                <a:gd name="T29" fmla="*/ 5 h 185"/>
                <a:gd name="T30" fmla="*/ 26 w 133"/>
                <a:gd name="T31" fmla="*/ 2 h 185"/>
                <a:gd name="T32" fmla="*/ 35 w 133"/>
                <a:gd name="T33" fmla="*/ 0 h 185"/>
                <a:gd name="T34" fmla="*/ 46 w 133"/>
                <a:gd name="T35" fmla="*/ 3 h 185"/>
                <a:gd name="T36" fmla="*/ 52 w 133"/>
                <a:gd name="T37" fmla="*/ 7 h 185"/>
                <a:gd name="T38" fmla="*/ 56 w 133"/>
                <a:gd name="T39" fmla="*/ 12 h 185"/>
                <a:gd name="T40" fmla="*/ 55 w 133"/>
                <a:gd name="T41" fmla="*/ 18 h 185"/>
                <a:gd name="T42" fmla="*/ 47 w 133"/>
                <a:gd name="T43" fmla="*/ 26 h 185"/>
                <a:gd name="T44" fmla="*/ 42 w 133"/>
                <a:gd name="T45" fmla="*/ 35 h 185"/>
                <a:gd name="T46" fmla="*/ 40 w 133"/>
                <a:gd name="T47" fmla="*/ 45 h 185"/>
                <a:gd name="T48" fmla="*/ 46 w 133"/>
                <a:gd name="T49" fmla="*/ 49 h 185"/>
                <a:gd name="T50" fmla="*/ 55 w 133"/>
                <a:gd name="T51" fmla="*/ 43 h 185"/>
                <a:gd name="T52" fmla="*/ 64 w 133"/>
                <a:gd name="T53" fmla="*/ 37 h 185"/>
                <a:gd name="T54" fmla="*/ 73 w 133"/>
                <a:gd name="T55" fmla="*/ 32 h 185"/>
                <a:gd name="T56" fmla="*/ 87 w 133"/>
                <a:gd name="T57" fmla="*/ 27 h 185"/>
                <a:gd name="T58" fmla="*/ 97 w 133"/>
                <a:gd name="T59" fmla="*/ 24 h 185"/>
                <a:gd name="T60" fmla="*/ 107 w 133"/>
                <a:gd name="T61" fmla="*/ 25 h 185"/>
                <a:gd name="T62" fmla="*/ 115 w 133"/>
                <a:gd name="T63" fmla="*/ 30 h 185"/>
                <a:gd name="T64" fmla="*/ 124 w 133"/>
                <a:gd name="T65" fmla="*/ 38 h 185"/>
                <a:gd name="T66" fmla="*/ 132 w 133"/>
                <a:gd name="T67" fmla="*/ 52 h 185"/>
                <a:gd name="T68" fmla="*/ 124 w 133"/>
                <a:gd name="T69" fmla="*/ 59 h 185"/>
                <a:gd name="T70" fmla="*/ 110 w 133"/>
                <a:gd name="T71" fmla="*/ 63 h 185"/>
                <a:gd name="T72" fmla="*/ 96 w 133"/>
                <a:gd name="T73" fmla="*/ 53 h 185"/>
                <a:gd name="T74" fmla="*/ 86 w 133"/>
                <a:gd name="T75" fmla="*/ 50 h 185"/>
                <a:gd name="T76" fmla="*/ 72 w 133"/>
                <a:gd name="T77" fmla="*/ 60 h 185"/>
                <a:gd name="T78" fmla="*/ 58 w 133"/>
                <a:gd name="T79" fmla="*/ 75 h 185"/>
                <a:gd name="T80" fmla="*/ 44 w 133"/>
                <a:gd name="T81" fmla="*/ 82 h 185"/>
                <a:gd name="T82" fmla="*/ 35 w 133"/>
                <a:gd name="T83" fmla="*/ 94 h 185"/>
                <a:gd name="T84" fmla="*/ 34 w 133"/>
                <a:gd name="T85" fmla="*/ 106 h 185"/>
                <a:gd name="T86" fmla="*/ 39 w 133"/>
                <a:gd name="T87" fmla="*/ 116 h 185"/>
                <a:gd name="T88" fmla="*/ 34 w 133"/>
                <a:gd name="T89" fmla="*/ 116 h 185"/>
                <a:gd name="T90" fmla="*/ 31 w 133"/>
                <a:gd name="T91" fmla="*/ 111 h 185"/>
                <a:gd name="T92" fmla="*/ 28 w 133"/>
                <a:gd name="T93" fmla="*/ 98 h 185"/>
                <a:gd name="T94" fmla="*/ 31 w 133"/>
                <a:gd name="T95" fmla="*/ 70 h 185"/>
                <a:gd name="T96" fmla="*/ 25 w 133"/>
                <a:gd name="T97" fmla="*/ 74 h 185"/>
                <a:gd name="T98" fmla="*/ 23 w 133"/>
                <a:gd name="T99" fmla="*/ 98 h 185"/>
                <a:gd name="T100" fmla="*/ 26 w 133"/>
                <a:gd name="T101" fmla="*/ 112 h 185"/>
                <a:gd name="T102" fmla="*/ 31 w 133"/>
                <a:gd name="T103" fmla="*/ 118 h 185"/>
                <a:gd name="T104" fmla="*/ 42 w 133"/>
                <a:gd name="T105" fmla="*/ 138 h 185"/>
                <a:gd name="T106" fmla="*/ 52 w 133"/>
                <a:gd name="T107" fmla="*/ 161 h 185"/>
                <a:gd name="T108" fmla="*/ 62 w 133"/>
                <a:gd name="T109" fmla="*/ 171 h 185"/>
                <a:gd name="T110" fmla="*/ 59 w 133"/>
                <a:gd name="T111" fmla="*/ 176 h 185"/>
                <a:gd name="T112" fmla="*/ 51 w 133"/>
                <a:gd name="T113" fmla="*/ 183 h 185"/>
                <a:gd name="T114" fmla="*/ 41 w 133"/>
                <a:gd name="T11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3" h="185">
                  <a:moveTo>
                    <a:pt x="36" y="181"/>
                  </a:moveTo>
                  <a:lnTo>
                    <a:pt x="34" y="176"/>
                  </a:lnTo>
                  <a:lnTo>
                    <a:pt x="34" y="170"/>
                  </a:lnTo>
                  <a:lnTo>
                    <a:pt x="33" y="165"/>
                  </a:lnTo>
                  <a:lnTo>
                    <a:pt x="34" y="158"/>
                  </a:lnTo>
                  <a:lnTo>
                    <a:pt x="38" y="159"/>
                  </a:lnTo>
                  <a:lnTo>
                    <a:pt x="39" y="163"/>
                  </a:lnTo>
                  <a:lnTo>
                    <a:pt x="40" y="165"/>
                  </a:lnTo>
                  <a:lnTo>
                    <a:pt x="44" y="165"/>
                  </a:lnTo>
                  <a:lnTo>
                    <a:pt x="44" y="164"/>
                  </a:lnTo>
                  <a:lnTo>
                    <a:pt x="44" y="163"/>
                  </a:lnTo>
                  <a:lnTo>
                    <a:pt x="44" y="162"/>
                  </a:lnTo>
                  <a:lnTo>
                    <a:pt x="44" y="159"/>
                  </a:lnTo>
                  <a:lnTo>
                    <a:pt x="42" y="156"/>
                  </a:lnTo>
                  <a:lnTo>
                    <a:pt x="39" y="153"/>
                  </a:lnTo>
                  <a:lnTo>
                    <a:pt x="35" y="150"/>
                  </a:lnTo>
                  <a:lnTo>
                    <a:pt x="32" y="148"/>
                  </a:lnTo>
                  <a:lnTo>
                    <a:pt x="27" y="147"/>
                  </a:lnTo>
                  <a:lnTo>
                    <a:pt x="21" y="144"/>
                  </a:lnTo>
                  <a:lnTo>
                    <a:pt x="18" y="142"/>
                  </a:lnTo>
                  <a:lnTo>
                    <a:pt x="14" y="138"/>
                  </a:lnTo>
                  <a:lnTo>
                    <a:pt x="5" y="116"/>
                  </a:lnTo>
                  <a:lnTo>
                    <a:pt x="0" y="96"/>
                  </a:lnTo>
                  <a:lnTo>
                    <a:pt x="0" y="78"/>
                  </a:lnTo>
                  <a:lnTo>
                    <a:pt x="9" y="57"/>
                  </a:lnTo>
                  <a:lnTo>
                    <a:pt x="6" y="42"/>
                  </a:lnTo>
                  <a:lnTo>
                    <a:pt x="4" y="30"/>
                  </a:lnTo>
                  <a:lnTo>
                    <a:pt x="4" y="20"/>
                  </a:lnTo>
                  <a:lnTo>
                    <a:pt x="11" y="9"/>
                  </a:lnTo>
                  <a:lnTo>
                    <a:pt x="17" y="5"/>
                  </a:lnTo>
                  <a:lnTo>
                    <a:pt x="23" y="3"/>
                  </a:lnTo>
                  <a:lnTo>
                    <a:pt x="26" y="2"/>
                  </a:lnTo>
                  <a:lnTo>
                    <a:pt x="31" y="0"/>
                  </a:lnTo>
                  <a:lnTo>
                    <a:pt x="35" y="0"/>
                  </a:lnTo>
                  <a:lnTo>
                    <a:pt x="40" y="2"/>
                  </a:lnTo>
                  <a:lnTo>
                    <a:pt x="46" y="3"/>
                  </a:lnTo>
                  <a:lnTo>
                    <a:pt x="51" y="5"/>
                  </a:lnTo>
                  <a:lnTo>
                    <a:pt x="52" y="7"/>
                  </a:lnTo>
                  <a:lnTo>
                    <a:pt x="55" y="10"/>
                  </a:lnTo>
                  <a:lnTo>
                    <a:pt x="56" y="12"/>
                  </a:lnTo>
                  <a:lnTo>
                    <a:pt x="57" y="15"/>
                  </a:lnTo>
                  <a:lnTo>
                    <a:pt x="55" y="18"/>
                  </a:lnTo>
                  <a:lnTo>
                    <a:pt x="50" y="21"/>
                  </a:lnTo>
                  <a:lnTo>
                    <a:pt x="47" y="26"/>
                  </a:lnTo>
                  <a:lnTo>
                    <a:pt x="43" y="30"/>
                  </a:lnTo>
                  <a:lnTo>
                    <a:pt x="42" y="35"/>
                  </a:lnTo>
                  <a:lnTo>
                    <a:pt x="41" y="41"/>
                  </a:lnTo>
                  <a:lnTo>
                    <a:pt x="40" y="45"/>
                  </a:lnTo>
                  <a:lnTo>
                    <a:pt x="40" y="50"/>
                  </a:lnTo>
                  <a:lnTo>
                    <a:pt x="46" y="49"/>
                  </a:lnTo>
                  <a:lnTo>
                    <a:pt x="50" y="45"/>
                  </a:lnTo>
                  <a:lnTo>
                    <a:pt x="55" y="43"/>
                  </a:lnTo>
                  <a:lnTo>
                    <a:pt x="59" y="40"/>
                  </a:lnTo>
                  <a:lnTo>
                    <a:pt x="64" y="37"/>
                  </a:lnTo>
                  <a:lnTo>
                    <a:pt x="69" y="34"/>
                  </a:lnTo>
                  <a:lnTo>
                    <a:pt x="73" y="32"/>
                  </a:lnTo>
                  <a:lnTo>
                    <a:pt x="80" y="29"/>
                  </a:lnTo>
                  <a:lnTo>
                    <a:pt x="87" y="27"/>
                  </a:lnTo>
                  <a:lnTo>
                    <a:pt x="93" y="25"/>
                  </a:lnTo>
                  <a:lnTo>
                    <a:pt x="97" y="24"/>
                  </a:lnTo>
                  <a:lnTo>
                    <a:pt x="102" y="24"/>
                  </a:lnTo>
                  <a:lnTo>
                    <a:pt x="107" y="25"/>
                  </a:lnTo>
                  <a:lnTo>
                    <a:pt x="110" y="27"/>
                  </a:lnTo>
                  <a:lnTo>
                    <a:pt x="115" y="30"/>
                  </a:lnTo>
                  <a:lnTo>
                    <a:pt x="120" y="35"/>
                  </a:lnTo>
                  <a:lnTo>
                    <a:pt x="124" y="38"/>
                  </a:lnTo>
                  <a:lnTo>
                    <a:pt x="127" y="45"/>
                  </a:lnTo>
                  <a:lnTo>
                    <a:pt x="132" y="52"/>
                  </a:lnTo>
                  <a:lnTo>
                    <a:pt x="133" y="56"/>
                  </a:lnTo>
                  <a:lnTo>
                    <a:pt x="124" y="59"/>
                  </a:lnTo>
                  <a:lnTo>
                    <a:pt x="117" y="63"/>
                  </a:lnTo>
                  <a:lnTo>
                    <a:pt x="110" y="63"/>
                  </a:lnTo>
                  <a:lnTo>
                    <a:pt x="101" y="59"/>
                  </a:lnTo>
                  <a:lnTo>
                    <a:pt x="96" y="53"/>
                  </a:lnTo>
                  <a:lnTo>
                    <a:pt x="92" y="50"/>
                  </a:lnTo>
                  <a:lnTo>
                    <a:pt x="86" y="50"/>
                  </a:lnTo>
                  <a:lnTo>
                    <a:pt x="79" y="52"/>
                  </a:lnTo>
                  <a:lnTo>
                    <a:pt x="72" y="60"/>
                  </a:lnTo>
                  <a:lnTo>
                    <a:pt x="66" y="70"/>
                  </a:lnTo>
                  <a:lnTo>
                    <a:pt x="58" y="75"/>
                  </a:lnTo>
                  <a:lnTo>
                    <a:pt x="46" y="73"/>
                  </a:lnTo>
                  <a:lnTo>
                    <a:pt x="44" y="82"/>
                  </a:lnTo>
                  <a:lnTo>
                    <a:pt x="40" y="88"/>
                  </a:lnTo>
                  <a:lnTo>
                    <a:pt x="35" y="94"/>
                  </a:lnTo>
                  <a:lnTo>
                    <a:pt x="32" y="103"/>
                  </a:lnTo>
                  <a:lnTo>
                    <a:pt x="34" y="106"/>
                  </a:lnTo>
                  <a:lnTo>
                    <a:pt x="36" y="111"/>
                  </a:lnTo>
                  <a:lnTo>
                    <a:pt x="39" y="116"/>
                  </a:lnTo>
                  <a:lnTo>
                    <a:pt x="38" y="118"/>
                  </a:lnTo>
                  <a:lnTo>
                    <a:pt x="34" y="116"/>
                  </a:lnTo>
                  <a:lnTo>
                    <a:pt x="33" y="113"/>
                  </a:lnTo>
                  <a:lnTo>
                    <a:pt x="31" y="111"/>
                  </a:lnTo>
                  <a:lnTo>
                    <a:pt x="28" y="106"/>
                  </a:lnTo>
                  <a:lnTo>
                    <a:pt x="28" y="98"/>
                  </a:lnTo>
                  <a:lnTo>
                    <a:pt x="29" y="83"/>
                  </a:lnTo>
                  <a:lnTo>
                    <a:pt x="31" y="70"/>
                  </a:lnTo>
                  <a:lnTo>
                    <a:pt x="29" y="63"/>
                  </a:lnTo>
                  <a:lnTo>
                    <a:pt x="25" y="74"/>
                  </a:lnTo>
                  <a:lnTo>
                    <a:pt x="23" y="86"/>
                  </a:lnTo>
                  <a:lnTo>
                    <a:pt x="23" y="98"/>
                  </a:lnTo>
                  <a:lnTo>
                    <a:pt x="25" y="110"/>
                  </a:lnTo>
                  <a:lnTo>
                    <a:pt x="26" y="112"/>
                  </a:lnTo>
                  <a:lnTo>
                    <a:pt x="28" y="115"/>
                  </a:lnTo>
                  <a:lnTo>
                    <a:pt x="31" y="118"/>
                  </a:lnTo>
                  <a:lnTo>
                    <a:pt x="36" y="124"/>
                  </a:lnTo>
                  <a:lnTo>
                    <a:pt x="42" y="138"/>
                  </a:lnTo>
                  <a:lnTo>
                    <a:pt x="47" y="150"/>
                  </a:lnTo>
                  <a:lnTo>
                    <a:pt x="52" y="161"/>
                  </a:lnTo>
                  <a:lnTo>
                    <a:pt x="62" y="169"/>
                  </a:lnTo>
                  <a:lnTo>
                    <a:pt x="62" y="171"/>
                  </a:lnTo>
                  <a:lnTo>
                    <a:pt x="61" y="173"/>
                  </a:lnTo>
                  <a:lnTo>
                    <a:pt x="59" y="176"/>
                  </a:lnTo>
                  <a:lnTo>
                    <a:pt x="58" y="177"/>
                  </a:lnTo>
                  <a:lnTo>
                    <a:pt x="51" y="183"/>
                  </a:lnTo>
                  <a:lnTo>
                    <a:pt x="46" y="185"/>
                  </a:lnTo>
                  <a:lnTo>
                    <a:pt x="41" y="185"/>
                  </a:lnTo>
                  <a:lnTo>
                    <a:pt x="36" y="181"/>
                  </a:lnTo>
                  <a:close/>
                </a:path>
              </a:pathLst>
            </a:custGeom>
            <a:solidFill>
              <a:srgbClr val="FFC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6" name="Freeform 18"/>
            <p:cNvSpPr>
              <a:spLocks/>
            </p:cNvSpPr>
            <p:nvPr/>
          </p:nvSpPr>
          <p:spPr bwMode="auto">
            <a:xfrm>
              <a:off x="576262" y="4378325"/>
              <a:ext cx="84138" cy="93663"/>
            </a:xfrm>
            <a:custGeom>
              <a:avLst/>
              <a:gdLst>
                <a:gd name="T0" fmla="*/ 49 w 106"/>
                <a:gd name="T1" fmla="*/ 112 h 116"/>
                <a:gd name="T2" fmla="*/ 46 w 106"/>
                <a:gd name="T3" fmla="*/ 111 h 116"/>
                <a:gd name="T4" fmla="*/ 37 w 106"/>
                <a:gd name="T5" fmla="*/ 109 h 116"/>
                <a:gd name="T6" fmla="*/ 28 w 106"/>
                <a:gd name="T7" fmla="*/ 107 h 116"/>
                <a:gd name="T8" fmla="*/ 23 w 106"/>
                <a:gd name="T9" fmla="*/ 106 h 116"/>
                <a:gd name="T10" fmla="*/ 14 w 106"/>
                <a:gd name="T11" fmla="*/ 94 h 116"/>
                <a:gd name="T12" fmla="*/ 8 w 106"/>
                <a:gd name="T13" fmla="*/ 78 h 116"/>
                <a:gd name="T14" fmla="*/ 3 w 106"/>
                <a:gd name="T15" fmla="*/ 62 h 116"/>
                <a:gd name="T16" fmla="*/ 0 w 106"/>
                <a:gd name="T17" fmla="*/ 48 h 116"/>
                <a:gd name="T18" fmla="*/ 1 w 106"/>
                <a:gd name="T19" fmla="*/ 43 h 116"/>
                <a:gd name="T20" fmla="*/ 5 w 106"/>
                <a:gd name="T21" fmla="*/ 38 h 116"/>
                <a:gd name="T22" fmla="*/ 7 w 106"/>
                <a:gd name="T23" fmla="*/ 33 h 116"/>
                <a:gd name="T24" fmla="*/ 9 w 106"/>
                <a:gd name="T25" fmla="*/ 25 h 116"/>
                <a:gd name="T26" fmla="*/ 15 w 106"/>
                <a:gd name="T27" fmla="*/ 24 h 116"/>
                <a:gd name="T28" fmla="*/ 20 w 106"/>
                <a:gd name="T29" fmla="*/ 23 h 116"/>
                <a:gd name="T30" fmla="*/ 23 w 106"/>
                <a:gd name="T31" fmla="*/ 21 h 116"/>
                <a:gd name="T32" fmla="*/ 28 w 106"/>
                <a:gd name="T33" fmla="*/ 18 h 116"/>
                <a:gd name="T34" fmla="*/ 31 w 106"/>
                <a:gd name="T35" fmla="*/ 11 h 116"/>
                <a:gd name="T36" fmla="*/ 35 w 106"/>
                <a:gd name="T37" fmla="*/ 6 h 116"/>
                <a:gd name="T38" fmla="*/ 39 w 106"/>
                <a:gd name="T39" fmla="*/ 1 h 116"/>
                <a:gd name="T40" fmla="*/ 46 w 106"/>
                <a:gd name="T41" fmla="*/ 0 h 116"/>
                <a:gd name="T42" fmla="*/ 51 w 106"/>
                <a:gd name="T43" fmla="*/ 3 h 116"/>
                <a:gd name="T44" fmla="*/ 55 w 106"/>
                <a:gd name="T45" fmla="*/ 7 h 116"/>
                <a:gd name="T46" fmla="*/ 61 w 106"/>
                <a:gd name="T47" fmla="*/ 10 h 116"/>
                <a:gd name="T48" fmla="*/ 67 w 106"/>
                <a:gd name="T49" fmla="*/ 13 h 116"/>
                <a:gd name="T50" fmla="*/ 73 w 106"/>
                <a:gd name="T51" fmla="*/ 14 h 116"/>
                <a:gd name="T52" fmla="*/ 78 w 106"/>
                <a:gd name="T53" fmla="*/ 14 h 116"/>
                <a:gd name="T54" fmla="*/ 85 w 106"/>
                <a:gd name="T55" fmla="*/ 11 h 116"/>
                <a:gd name="T56" fmla="*/ 93 w 106"/>
                <a:gd name="T57" fmla="*/ 7 h 116"/>
                <a:gd name="T58" fmla="*/ 98 w 106"/>
                <a:gd name="T59" fmla="*/ 18 h 116"/>
                <a:gd name="T60" fmla="*/ 101 w 106"/>
                <a:gd name="T61" fmla="*/ 39 h 116"/>
                <a:gd name="T62" fmla="*/ 105 w 106"/>
                <a:gd name="T63" fmla="*/ 61 h 116"/>
                <a:gd name="T64" fmla="*/ 106 w 106"/>
                <a:gd name="T65" fmla="*/ 74 h 116"/>
                <a:gd name="T66" fmla="*/ 101 w 106"/>
                <a:gd name="T67" fmla="*/ 85 h 116"/>
                <a:gd name="T68" fmla="*/ 98 w 106"/>
                <a:gd name="T69" fmla="*/ 93 h 116"/>
                <a:gd name="T70" fmla="*/ 92 w 106"/>
                <a:gd name="T71" fmla="*/ 99 h 116"/>
                <a:gd name="T72" fmla="*/ 85 w 106"/>
                <a:gd name="T73" fmla="*/ 107 h 116"/>
                <a:gd name="T74" fmla="*/ 83 w 106"/>
                <a:gd name="T75" fmla="*/ 109 h 116"/>
                <a:gd name="T76" fmla="*/ 79 w 106"/>
                <a:gd name="T77" fmla="*/ 112 h 116"/>
                <a:gd name="T78" fmla="*/ 75 w 106"/>
                <a:gd name="T79" fmla="*/ 114 h 116"/>
                <a:gd name="T80" fmla="*/ 69 w 106"/>
                <a:gd name="T81" fmla="*/ 115 h 116"/>
                <a:gd name="T82" fmla="*/ 63 w 106"/>
                <a:gd name="T83" fmla="*/ 116 h 116"/>
                <a:gd name="T84" fmla="*/ 59 w 106"/>
                <a:gd name="T85" fmla="*/ 116 h 116"/>
                <a:gd name="T86" fmla="*/ 53 w 106"/>
                <a:gd name="T87" fmla="*/ 115 h 116"/>
                <a:gd name="T88" fmla="*/ 49 w 106"/>
                <a:gd name="T89"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116">
                  <a:moveTo>
                    <a:pt x="49" y="112"/>
                  </a:moveTo>
                  <a:lnTo>
                    <a:pt x="46" y="111"/>
                  </a:lnTo>
                  <a:lnTo>
                    <a:pt x="37" y="109"/>
                  </a:lnTo>
                  <a:lnTo>
                    <a:pt x="28" y="107"/>
                  </a:lnTo>
                  <a:lnTo>
                    <a:pt x="23" y="106"/>
                  </a:lnTo>
                  <a:lnTo>
                    <a:pt x="14" y="94"/>
                  </a:lnTo>
                  <a:lnTo>
                    <a:pt x="8" y="78"/>
                  </a:lnTo>
                  <a:lnTo>
                    <a:pt x="3" y="62"/>
                  </a:lnTo>
                  <a:lnTo>
                    <a:pt x="0" y="48"/>
                  </a:lnTo>
                  <a:lnTo>
                    <a:pt x="1" y="43"/>
                  </a:lnTo>
                  <a:lnTo>
                    <a:pt x="5" y="38"/>
                  </a:lnTo>
                  <a:lnTo>
                    <a:pt x="7" y="33"/>
                  </a:lnTo>
                  <a:lnTo>
                    <a:pt x="9" y="25"/>
                  </a:lnTo>
                  <a:lnTo>
                    <a:pt x="15" y="24"/>
                  </a:lnTo>
                  <a:lnTo>
                    <a:pt x="20" y="23"/>
                  </a:lnTo>
                  <a:lnTo>
                    <a:pt x="23" y="21"/>
                  </a:lnTo>
                  <a:lnTo>
                    <a:pt x="28" y="18"/>
                  </a:lnTo>
                  <a:lnTo>
                    <a:pt x="31" y="11"/>
                  </a:lnTo>
                  <a:lnTo>
                    <a:pt x="35" y="6"/>
                  </a:lnTo>
                  <a:lnTo>
                    <a:pt x="39" y="1"/>
                  </a:lnTo>
                  <a:lnTo>
                    <a:pt x="46" y="0"/>
                  </a:lnTo>
                  <a:lnTo>
                    <a:pt x="51" y="3"/>
                  </a:lnTo>
                  <a:lnTo>
                    <a:pt x="55" y="7"/>
                  </a:lnTo>
                  <a:lnTo>
                    <a:pt x="61" y="10"/>
                  </a:lnTo>
                  <a:lnTo>
                    <a:pt x="67" y="13"/>
                  </a:lnTo>
                  <a:lnTo>
                    <a:pt x="73" y="14"/>
                  </a:lnTo>
                  <a:lnTo>
                    <a:pt x="78" y="14"/>
                  </a:lnTo>
                  <a:lnTo>
                    <a:pt x="85" y="11"/>
                  </a:lnTo>
                  <a:lnTo>
                    <a:pt x="93" y="7"/>
                  </a:lnTo>
                  <a:lnTo>
                    <a:pt x="98" y="18"/>
                  </a:lnTo>
                  <a:lnTo>
                    <a:pt x="101" y="39"/>
                  </a:lnTo>
                  <a:lnTo>
                    <a:pt x="105" y="61"/>
                  </a:lnTo>
                  <a:lnTo>
                    <a:pt x="106" y="74"/>
                  </a:lnTo>
                  <a:lnTo>
                    <a:pt x="101" y="85"/>
                  </a:lnTo>
                  <a:lnTo>
                    <a:pt x="98" y="93"/>
                  </a:lnTo>
                  <a:lnTo>
                    <a:pt x="92" y="99"/>
                  </a:lnTo>
                  <a:lnTo>
                    <a:pt x="85" y="107"/>
                  </a:lnTo>
                  <a:lnTo>
                    <a:pt x="83" y="109"/>
                  </a:lnTo>
                  <a:lnTo>
                    <a:pt x="79" y="112"/>
                  </a:lnTo>
                  <a:lnTo>
                    <a:pt x="75" y="114"/>
                  </a:lnTo>
                  <a:lnTo>
                    <a:pt x="69" y="115"/>
                  </a:lnTo>
                  <a:lnTo>
                    <a:pt x="63" y="116"/>
                  </a:lnTo>
                  <a:lnTo>
                    <a:pt x="59" y="116"/>
                  </a:lnTo>
                  <a:lnTo>
                    <a:pt x="53" y="115"/>
                  </a:lnTo>
                  <a:lnTo>
                    <a:pt x="49" y="112"/>
                  </a:lnTo>
                  <a:close/>
                </a:path>
              </a:pathLst>
            </a:custGeom>
            <a:solidFill>
              <a:srgbClr val="FFD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7" name="Freeform 19"/>
            <p:cNvSpPr>
              <a:spLocks/>
            </p:cNvSpPr>
            <p:nvPr/>
          </p:nvSpPr>
          <p:spPr bwMode="auto">
            <a:xfrm>
              <a:off x="838200" y="4452938"/>
              <a:ext cx="19050" cy="11113"/>
            </a:xfrm>
            <a:custGeom>
              <a:avLst/>
              <a:gdLst>
                <a:gd name="T0" fmla="*/ 2 w 26"/>
                <a:gd name="T1" fmla="*/ 8 h 14"/>
                <a:gd name="T2" fmla="*/ 0 w 26"/>
                <a:gd name="T3" fmla="*/ 6 h 14"/>
                <a:gd name="T4" fmla="*/ 0 w 26"/>
                <a:gd name="T5" fmla="*/ 5 h 14"/>
                <a:gd name="T6" fmla="*/ 2 w 26"/>
                <a:gd name="T7" fmla="*/ 3 h 14"/>
                <a:gd name="T8" fmla="*/ 3 w 26"/>
                <a:gd name="T9" fmla="*/ 0 h 14"/>
                <a:gd name="T10" fmla="*/ 7 w 26"/>
                <a:gd name="T11" fmla="*/ 4 h 14"/>
                <a:gd name="T12" fmla="*/ 15 w 26"/>
                <a:gd name="T13" fmla="*/ 7 h 14"/>
                <a:gd name="T14" fmla="*/ 22 w 26"/>
                <a:gd name="T15" fmla="*/ 11 h 14"/>
                <a:gd name="T16" fmla="*/ 26 w 26"/>
                <a:gd name="T17" fmla="*/ 13 h 14"/>
                <a:gd name="T18" fmla="*/ 18 w 26"/>
                <a:gd name="T19" fmla="*/ 14 h 14"/>
                <a:gd name="T20" fmla="*/ 13 w 26"/>
                <a:gd name="T21" fmla="*/ 13 h 14"/>
                <a:gd name="T22" fmla="*/ 8 w 26"/>
                <a:gd name="T23" fmla="*/ 11 h 14"/>
                <a:gd name="T24" fmla="*/ 2 w 26"/>
                <a:gd name="T2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4">
                  <a:moveTo>
                    <a:pt x="2" y="8"/>
                  </a:moveTo>
                  <a:lnTo>
                    <a:pt x="0" y="6"/>
                  </a:lnTo>
                  <a:lnTo>
                    <a:pt x="0" y="5"/>
                  </a:lnTo>
                  <a:lnTo>
                    <a:pt x="2" y="3"/>
                  </a:lnTo>
                  <a:lnTo>
                    <a:pt x="3" y="0"/>
                  </a:lnTo>
                  <a:lnTo>
                    <a:pt x="7" y="4"/>
                  </a:lnTo>
                  <a:lnTo>
                    <a:pt x="15" y="7"/>
                  </a:lnTo>
                  <a:lnTo>
                    <a:pt x="22" y="11"/>
                  </a:lnTo>
                  <a:lnTo>
                    <a:pt x="26" y="13"/>
                  </a:lnTo>
                  <a:lnTo>
                    <a:pt x="18" y="14"/>
                  </a:lnTo>
                  <a:lnTo>
                    <a:pt x="13" y="13"/>
                  </a:lnTo>
                  <a:lnTo>
                    <a:pt x="8" y="11"/>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8" name="Freeform 20"/>
            <p:cNvSpPr>
              <a:spLocks/>
            </p:cNvSpPr>
            <p:nvPr/>
          </p:nvSpPr>
          <p:spPr bwMode="auto">
            <a:xfrm>
              <a:off x="617537" y="4446588"/>
              <a:ext cx="26988" cy="9525"/>
            </a:xfrm>
            <a:custGeom>
              <a:avLst/>
              <a:gdLst>
                <a:gd name="T0" fmla="*/ 6 w 33"/>
                <a:gd name="T1" fmla="*/ 13 h 13"/>
                <a:gd name="T2" fmla="*/ 3 w 33"/>
                <a:gd name="T3" fmla="*/ 12 h 13"/>
                <a:gd name="T4" fmla="*/ 1 w 33"/>
                <a:gd name="T5" fmla="*/ 11 h 13"/>
                <a:gd name="T6" fmla="*/ 0 w 33"/>
                <a:gd name="T7" fmla="*/ 11 h 13"/>
                <a:gd name="T8" fmla="*/ 0 w 33"/>
                <a:gd name="T9" fmla="*/ 8 h 13"/>
                <a:gd name="T10" fmla="*/ 7 w 33"/>
                <a:gd name="T11" fmla="*/ 8 h 13"/>
                <a:gd name="T12" fmla="*/ 15 w 33"/>
                <a:gd name="T13" fmla="*/ 6 h 13"/>
                <a:gd name="T14" fmla="*/ 23 w 33"/>
                <a:gd name="T15" fmla="*/ 4 h 13"/>
                <a:gd name="T16" fmla="*/ 31 w 33"/>
                <a:gd name="T17" fmla="*/ 0 h 13"/>
                <a:gd name="T18" fmla="*/ 32 w 33"/>
                <a:gd name="T19" fmla="*/ 1 h 13"/>
                <a:gd name="T20" fmla="*/ 32 w 33"/>
                <a:gd name="T21" fmla="*/ 1 h 13"/>
                <a:gd name="T22" fmla="*/ 32 w 33"/>
                <a:gd name="T23" fmla="*/ 2 h 13"/>
                <a:gd name="T24" fmla="*/ 33 w 33"/>
                <a:gd name="T25" fmla="*/ 2 h 13"/>
                <a:gd name="T26" fmla="*/ 27 w 33"/>
                <a:gd name="T27" fmla="*/ 8 h 13"/>
                <a:gd name="T28" fmla="*/ 22 w 33"/>
                <a:gd name="T29" fmla="*/ 12 h 13"/>
                <a:gd name="T30" fmla="*/ 15 w 33"/>
                <a:gd name="T31" fmla="*/ 13 h 13"/>
                <a:gd name="T32" fmla="*/ 6 w 33"/>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3">
                  <a:moveTo>
                    <a:pt x="6" y="13"/>
                  </a:moveTo>
                  <a:lnTo>
                    <a:pt x="3" y="12"/>
                  </a:lnTo>
                  <a:lnTo>
                    <a:pt x="1" y="11"/>
                  </a:lnTo>
                  <a:lnTo>
                    <a:pt x="0" y="11"/>
                  </a:lnTo>
                  <a:lnTo>
                    <a:pt x="0" y="8"/>
                  </a:lnTo>
                  <a:lnTo>
                    <a:pt x="7" y="8"/>
                  </a:lnTo>
                  <a:lnTo>
                    <a:pt x="15" y="6"/>
                  </a:lnTo>
                  <a:lnTo>
                    <a:pt x="23" y="4"/>
                  </a:lnTo>
                  <a:lnTo>
                    <a:pt x="31" y="0"/>
                  </a:lnTo>
                  <a:lnTo>
                    <a:pt x="32" y="1"/>
                  </a:lnTo>
                  <a:lnTo>
                    <a:pt x="32" y="1"/>
                  </a:lnTo>
                  <a:lnTo>
                    <a:pt x="32" y="2"/>
                  </a:lnTo>
                  <a:lnTo>
                    <a:pt x="33" y="2"/>
                  </a:lnTo>
                  <a:lnTo>
                    <a:pt x="27" y="8"/>
                  </a:lnTo>
                  <a:lnTo>
                    <a:pt x="22" y="12"/>
                  </a:lnTo>
                  <a:lnTo>
                    <a:pt x="15" y="13"/>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19" name="Freeform 21"/>
            <p:cNvSpPr>
              <a:spLocks/>
            </p:cNvSpPr>
            <p:nvPr/>
          </p:nvSpPr>
          <p:spPr bwMode="auto">
            <a:xfrm>
              <a:off x="620712" y="4432300"/>
              <a:ext cx="15875" cy="9525"/>
            </a:xfrm>
            <a:custGeom>
              <a:avLst/>
              <a:gdLst>
                <a:gd name="T0" fmla="*/ 4 w 20"/>
                <a:gd name="T1" fmla="*/ 11 h 11"/>
                <a:gd name="T2" fmla="*/ 4 w 20"/>
                <a:gd name="T3" fmla="*/ 9 h 11"/>
                <a:gd name="T4" fmla="*/ 3 w 20"/>
                <a:gd name="T5" fmla="*/ 9 h 11"/>
                <a:gd name="T6" fmla="*/ 0 w 20"/>
                <a:gd name="T7" fmla="*/ 8 h 11"/>
                <a:gd name="T8" fmla="*/ 0 w 20"/>
                <a:gd name="T9" fmla="*/ 5 h 11"/>
                <a:gd name="T10" fmla="*/ 4 w 20"/>
                <a:gd name="T11" fmla="*/ 3 h 11"/>
                <a:gd name="T12" fmla="*/ 11 w 20"/>
                <a:gd name="T13" fmla="*/ 2 h 11"/>
                <a:gd name="T14" fmla="*/ 17 w 20"/>
                <a:gd name="T15" fmla="*/ 0 h 11"/>
                <a:gd name="T16" fmla="*/ 20 w 20"/>
                <a:gd name="T17" fmla="*/ 0 h 11"/>
                <a:gd name="T18" fmla="*/ 20 w 20"/>
                <a:gd name="T19" fmla="*/ 3 h 11"/>
                <a:gd name="T20" fmla="*/ 20 w 20"/>
                <a:gd name="T21" fmla="*/ 5 h 11"/>
                <a:gd name="T22" fmla="*/ 19 w 20"/>
                <a:gd name="T23" fmla="*/ 7 h 11"/>
                <a:gd name="T24" fmla="*/ 18 w 20"/>
                <a:gd name="T25" fmla="*/ 10 h 11"/>
                <a:gd name="T26" fmla="*/ 14 w 20"/>
                <a:gd name="T27" fmla="*/ 11 h 11"/>
                <a:gd name="T28" fmla="*/ 12 w 20"/>
                <a:gd name="T29" fmla="*/ 11 h 11"/>
                <a:gd name="T30" fmla="*/ 8 w 20"/>
                <a:gd name="T31" fmla="*/ 11 h 11"/>
                <a:gd name="T32" fmla="*/ 4 w 20"/>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1">
                  <a:moveTo>
                    <a:pt x="4" y="11"/>
                  </a:moveTo>
                  <a:lnTo>
                    <a:pt x="4" y="9"/>
                  </a:lnTo>
                  <a:lnTo>
                    <a:pt x="3" y="9"/>
                  </a:lnTo>
                  <a:lnTo>
                    <a:pt x="0" y="8"/>
                  </a:lnTo>
                  <a:lnTo>
                    <a:pt x="0" y="5"/>
                  </a:lnTo>
                  <a:lnTo>
                    <a:pt x="4" y="3"/>
                  </a:lnTo>
                  <a:lnTo>
                    <a:pt x="11" y="2"/>
                  </a:lnTo>
                  <a:lnTo>
                    <a:pt x="17" y="0"/>
                  </a:lnTo>
                  <a:lnTo>
                    <a:pt x="20" y="0"/>
                  </a:lnTo>
                  <a:lnTo>
                    <a:pt x="20" y="3"/>
                  </a:lnTo>
                  <a:lnTo>
                    <a:pt x="20" y="5"/>
                  </a:lnTo>
                  <a:lnTo>
                    <a:pt x="19" y="7"/>
                  </a:lnTo>
                  <a:lnTo>
                    <a:pt x="18" y="10"/>
                  </a:lnTo>
                  <a:lnTo>
                    <a:pt x="14" y="11"/>
                  </a:lnTo>
                  <a:lnTo>
                    <a:pt x="12" y="11"/>
                  </a:lnTo>
                  <a:lnTo>
                    <a:pt x="8" y="11"/>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0" name="Freeform 22"/>
            <p:cNvSpPr>
              <a:spLocks/>
            </p:cNvSpPr>
            <p:nvPr/>
          </p:nvSpPr>
          <p:spPr bwMode="auto">
            <a:xfrm>
              <a:off x="876300" y="4429125"/>
              <a:ext cx="20638" cy="6350"/>
            </a:xfrm>
            <a:custGeom>
              <a:avLst/>
              <a:gdLst>
                <a:gd name="T0" fmla="*/ 0 w 26"/>
                <a:gd name="T1" fmla="*/ 2 h 8"/>
                <a:gd name="T2" fmla="*/ 8 w 26"/>
                <a:gd name="T3" fmla="*/ 2 h 8"/>
                <a:gd name="T4" fmla="*/ 14 w 26"/>
                <a:gd name="T5" fmla="*/ 1 h 8"/>
                <a:gd name="T6" fmla="*/ 19 w 26"/>
                <a:gd name="T7" fmla="*/ 0 h 8"/>
                <a:gd name="T8" fmla="*/ 26 w 26"/>
                <a:gd name="T9" fmla="*/ 0 h 8"/>
                <a:gd name="T10" fmla="*/ 20 w 26"/>
                <a:gd name="T11" fmla="*/ 6 h 8"/>
                <a:gd name="T12" fmla="*/ 11 w 26"/>
                <a:gd name="T13" fmla="*/ 8 h 8"/>
                <a:gd name="T14" fmla="*/ 4 w 26"/>
                <a:gd name="T15" fmla="*/ 7 h 8"/>
                <a:gd name="T16" fmla="*/ 0 w 26"/>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8">
                  <a:moveTo>
                    <a:pt x="0" y="2"/>
                  </a:moveTo>
                  <a:lnTo>
                    <a:pt x="8" y="2"/>
                  </a:lnTo>
                  <a:lnTo>
                    <a:pt x="14" y="1"/>
                  </a:lnTo>
                  <a:lnTo>
                    <a:pt x="19" y="0"/>
                  </a:lnTo>
                  <a:lnTo>
                    <a:pt x="26" y="0"/>
                  </a:lnTo>
                  <a:lnTo>
                    <a:pt x="20" y="6"/>
                  </a:lnTo>
                  <a:lnTo>
                    <a:pt x="11" y="8"/>
                  </a:lnTo>
                  <a:lnTo>
                    <a:pt x="4" y="7"/>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1" name="Freeform 23"/>
            <p:cNvSpPr>
              <a:spLocks/>
            </p:cNvSpPr>
            <p:nvPr/>
          </p:nvSpPr>
          <p:spPr bwMode="auto">
            <a:xfrm>
              <a:off x="881063" y="4416425"/>
              <a:ext cx="12700" cy="3175"/>
            </a:xfrm>
            <a:custGeom>
              <a:avLst/>
              <a:gdLst>
                <a:gd name="T0" fmla="*/ 0 w 16"/>
                <a:gd name="T1" fmla="*/ 1 h 6"/>
                <a:gd name="T2" fmla="*/ 5 w 16"/>
                <a:gd name="T3" fmla="*/ 2 h 6"/>
                <a:gd name="T4" fmla="*/ 9 w 16"/>
                <a:gd name="T5" fmla="*/ 2 h 6"/>
                <a:gd name="T6" fmla="*/ 11 w 16"/>
                <a:gd name="T7" fmla="*/ 1 h 6"/>
                <a:gd name="T8" fmla="*/ 16 w 16"/>
                <a:gd name="T9" fmla="*/ 0 h 6"/>
                <a:gd name="T10" fmla="*/ 16 w 16"/>
                <a:gd name="T11" fmla="*/ 2 h 6"/>
                <a:gd name="T12" fmla="*/ 15 w 16"/>
                <a:gd name="T13" fmla="*/ 3 h 6"/>
                <a:gd name="T14" fmla="*/ 13 w 16"/>
                <a:gd name="T15" fmla="*/ 5 h 6"/>
                <a:gd name="T16" fmla="*/ 12 w 16"/>
                <a:gd name="T17" fmla="*/ 6 h 6"/>
                <a:gd name="T18" fmla="*/ 8 w 16"/>
                <a:gd name="T19" fmla="*/ 6 h 6"/>
                <a:gd name="T20" fmla="*/ 4 w 16"/>
                <a:gd name="T21" fmla="*/ 6 h 6"/>
                <a:gd name="T22" fmla="*/ 1 w 16"/>
                <a:gd name="T23" fmla="*/ 3 h 6"/>
                <a:gd name="T24" fmla="*/ 0 w 16"/>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6">
                  <a:moveTo>
                    <a:pt x="0" y="1"/>
                  </a:moveTo>
                  <a:lnTo>
                    <a:pt x="5" y="2"/>
                  </a:lnTo>
                  <a:lnTo>
                    <a:pt x="9" y="2"/>
                  </a:lnTo>
                  <a:lnTo>
                    <a:pt x="11" y="1"/>
                  </a:lnTo>
                  <a:lnTo>
                    <a:pt x="16" y="0"/>
                  </a:lnTo>
                  <a:lnTo>
                    <a:pt x="16" y="2"/>
                  </a:lnTo>
                  <a:lnTo>
                    <a:pt x="15" y="3"/>
                  </a:lnTo>
                  <a:lnTo>
                    <a:pt x="13" y="5"/>
                  </a:lnTo>
                  <a:lnTo>
                    <a:pt x="12" y="6"/>
                  </a:lnTo>
                  <a:lnTo>
                    <a:pt x="8" y="6"/>
                  </a:lnTo>
                  <a:lnTo>
                    <a:pt x="4" y="6"/>
                  </a:lnTo>
                  <a:lnTo>
                    <a:pt x="1" y="3"/>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2" name="Freeform 24"/>
            <p:cNvSpPr>
              <a:spLocks/>
            </p:cNvSpPr>
            <p:nvPr/>
          </p:nvSpPr>
          <p:spPr bwMode="auto">
            <a:xfrm>
              <a:off x="911225" y="4397375"/>
              <a:ext cx="4763" cy="17463"/>
            </a:xfrm>
            <a:custGeom>
              <a:avLst/>
              <a:gdLst>
                <a:gd name="T0" fmla="*/ 0 w 5"/>
                <a:gd name="T1" fmla="*/ 22 h 22"/>
                <a:gd name="T2" fmla="*/ 0 w 5"/>
                <a:gd name="T3" fmla="*/ 17 h 22"/>
                <a:gd name="T4" fmla="*/ 0 w 5"/>
                <a:gd name="T5" fmla="*/ 11 h 22"/>
                <a:gd name="T6" fmla="*/ 0 w 5"/>
                <a:gd name="T7" fmla="*/ 6 h 22"/>
                <a:gd name="T8" fmla="*/ 0 w 5"/>
                <a:gd name="T9" fmla="*/ 1 h 22"/>
                <a:gd name="T10" fmla="*/ 2 w 5"/>
                <a:gd name="T11" fmla="*/ 0 h 22"/>
                <a:gd name="T12" fmla="*/ 4 w 5"/>
                <a:gd name="T13" fmla="*/ 1 h 22"/>
                <a:gd name="T14" fmla="*/ 4 w 5"/>
                <a:gd name="T15" fmla="*/ 5 h 22"/>
                <a:gd name="T16" fmla="*/ 5 w 5"/>
                <a:gd name="T17" fmla="*/ 7 h 22"/>
                <a:gd name="T18" fmla="*/ 4 w 5"/>
                <a:gd name="T19" fmla="*/ 11 h 22"/>
                <a:gd name="T20" fmla="*/ 3 w 5"/>
                <a:gd name="T21" fmla="*/ 16 h 22"/>
                <a:gd name="T22" fmla="*/ 2 w 5"/>
                <a:gd name="T23" fmla="*/ 20 h 22"/>
                <a:gd name="T24" fmla="*/ 0 w 5"/>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2">
                  <a:moveTo>
                    <a:pt x="0" y="22"/>
                  </a:moveTo>
                  <a:lnTo>
                    <a:pt x="0" y="17"/>
                  </a:lnTo>
                  <a:lnTo>
                    <a:pt x="0" y="11"/>
                  </a:lnTo>
                  <a:lnTo>
                    <a:pt x="0" y="6"/>
                  </a:lnTo>
                  <a:lnTo>
                    <a:pt x="0" y="1"/>
                  </a:lnTo>
                  <a:lnTo>
                    <a:pt x="2" y="0"/>
                  </a:lnTo>
                  <a:lnTo>
                    <a:pt x="4" y="1"/>
                  </a:lnTo>
                  <a:lnTo>
                    <a:pt x="4" y="5"/>
                  </a:lnTo>
                  <a:lnTo>
                    <a:pt x="5" y="7"/>
                  </a:lnTo>
                  <a:lnTo>
                    <a:pt x="4" y="11"/>
                  </a:lnTo>
                  <a:lnTo>
                    <a:pt x="3" y="16"/>
                  </a:lnTo>
                  <a:lnTo>
                    <a:pt x="2" y="20"/>
                  </a:lnTo>
                  <a:lnTo>
                    <a:pt x="0" y="22"/>
                  </a:lnTo>
                  <a:close/>
                </a:path>
              </a:pathLst>
            </a:custGeom>
            <a:solidFill>
              <a:srgbClr val="FFD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3" name="Freeform 25"/>
            <p:cNvSpPr>
              <a:spLocks/>
            </p:cNvSpPr>
            <p:nvPr/>
          </p:nvSpPr>
          <p:spPr bwMode="auto">
            <a:xfrm>
              <a:off x="817562" y="4332288"/>
              <a:ext cx="95250" cy="63500"/>
            </a:xfrm>
            <a:custGeom>
              <a:avLst/>
              <a:gdLst>
                <a:gd name="T0" fmla="*/ 7 w 120"/>
                <a:gd name="T1" fmla="*/ 80 h 80"/>
                <a:gd name="T2" fmla="*/ 1 w 120"/>
                <a:gd name="T3" fmla="*/ 69 h 80"/>
                <a:gd name="T4" fmla="*/ 0 w 120"/>
                <a:gd name="T5" fmla="*/ 58 h 80"/>
                <a:gd name="T6" fmla="*/ 0 w 120"/>
                <a:gd name="T7" fmla="*/ 45 h 80"/>
                <a:gd name="T8" fmla="*/ 2 w 120"/>
                <a:gd name="T9" fmla="*/ 34 h 80"/>
                <a:gd name="T10" fmla="*/ 12 w 120"/>
                <a:gd name="T11" fmla="*/ 26 h 80"/>
                <a:gd name="T12" fmla="*/ 18 w 120"/>
                <a:gd name="T13" fmla="*/ 19 h 80"/>
                <a:gd name="T14" fmla="*/ 25 w 120"/>
                <a:gd name="T15" fmla="*/ 13 h 80"/>
                <a:gd name="T16" fmla="*/ 32 w 120"/>
                <a:gd name="T17" fmla="*/ 8 h 80"/>
                <a:gd name="T18" fmla="*/ 39 w 120"/>
                <a:gd name="T19" fmla="*/ 5 h 80"/>
                <a:gd name="T20" fmla="*/ 47 w 120"/>
                <a:gd name="T21" fmla="*/ 2 h 80"/>
                <a:gd name="T22" fmla="*/ 58 w 120"/>
                <a:gd name="T23" fmla="*/ 0 h 80"/>
                <a:gd name="T24" fmla="*/ 70 w 120"/>
                <a:gd name="T25" fmla="*/ 0 h 80"/>
                <a:gd name="T26" fmla="*/ 78 w 120"/>
                <a:gd name="T27" fmla="*/ 2 h 80"/>
                <a:gd name="T28" fmla="*/ 86 w 120"/>
                <a:gd name="T29" fmla="*/ 7 h 80"/>
                <a:gd name="T30" fmla="*/ 96 w 120"/>
                <a:gd name="T31" fmla="*/ 12 h 80"/>
                <a:gd name="T32" fmla="*/ 104 w 120"/>
                <a:gd name="T33" fmla="*/ 17 h 80"/>
                <a:gd name="T34" fmla="*/ 111 w 120"/>
                <a:gd name="T35" fmla="*/ 24 h 80"/>
                <a:gd name="T36" fmla="*/ 116 w 120"/>
                <a:gd name="T37" fmla="*/ 32 h 80"/>
                <a:gd name="T38" fmla="*/ 119 w 120"/>
                <a:gd name="T39" fmla="*/ 42 h 80"/>
                <a:gd name="T40" fmla="*/ 120 w 120"/>
                <a:gd name="T41" fmla="*/ 51 h 80"/>
                <a:gd name="T42" fmla="*/ 113 w 120"/>
                <a:gd name="T43" fmla="*/ 50 h 80"/>
                <a:gd name="T44" fmla="*/ 104 w 120"/>
                <a:gd name="T45" fmla="*/ 47 h 80"/>
                <a:gd name="T46" fmla="*/ 94 w 120"/>
                <a:gd name="T47" fmla="*/ 46 h 80"/>
                <a:gd name="T48" fmla="*/ 89 w 120"/>
                <a:gd name="T49" fmla="*/ 44 h 80"/>
                <a:gd name="T50" fmla="*/ 79 w 120"/>
                <a:gd name="T51" fmla="*/ 45 h 80"/>
                <a:gd name="T52" fmla="*/ 73 w 120"/>
                <a:gd name="T53" fmla="*/ 46 h 80"/>
                <a:gd name="T54" fmla="*/ 67 w 120"/>
                <a:gd name="T55" fmla="*/ 47 h 80"/>
                <a:gd name="T56" fmla="*/ 61 w 120"/>
                <a:gd name="T57" fmla="*/ 49 h 80"/>
                <a:gd name="T58" fmla="*/ 55 w 120"/>
                <a:gd name="T59" fmla="*/ 50 h 80"/>
                <a:gd name="T60" fmla="*/ 50 w 120"/>
                <a:gd name="T61" fmla="*/ 51 h 80"/>
                <a:gd name="T62" fmla="*/ 44 w 120"/>
                <a:gd name="T63" fmla="*/ 53 h 80"/>
                <a:gd name="T64" fmla="*/ 36 w 120"/>
                <a:gd name="T65" fmla="*/ 54 h 80"/>
                <a:gd name="T66" fmla="*/ 33 w 120"/>
                <a:gd name="T67" fmla="*/ 52 h 80"/>
                <a:gd name="T68" fmla="*/ 29 w 120"/>
                <a:gd name="T69" fmla="*/ 51 h 80"/>
                <a:gd name="T70" fmla="*/ 23 w 120"/>
                <a:gd name="T71" fmla="*/ 49 h 80"/>
                <a:gd name="T72" fmla="*/ 21 w 120"/>
                <a:gd name="T73" fmla="*/ 46 h 80"/>
                <a:gd name="T74" fmla="*/ 18 w 120"/>
                <a:gd name="T75" fmla="*/ 52 h 80"/>
                <a:gd name="T76" fmla="*/ 18 w 120"/>
                <a:gd name="T77" fmla="*/ 57 h 80"/>
                <a:gd name="T78" fmla="*/ 17 w 120"/>
                <a:gd name="T79" fmla="*/ 59 h 80"/>
                <a:gd name="T80" fmla="*/ 18 w 120"/>
                <a:gd name="T81" fmla="*/ 62 h 80"/>
                <a:gd name="T82" fmla="*/ 16 w 120"/>
                <a:gd name="T83" fmla="*/ 67 h 80"/>
                <a:gd name="T84" fmla="*/ 14 w 120"/>
                <a:gd name="T85" fmla="*/ 73 h 80"/>
                <a:gd name="T86" fmla="*/ 10 w 120"/>
                <a:gd name="T87" fmla="*/ 77 h 80"/>
                <a:gd name="T88" fmla="*/ 7 w 120"/>
                <a:gd name="T8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80">
                  <a:moveTo>
                    <a:pt x="7" y="80"/>
                  </a:moveTo>
                  <a:lnTo>
                    <a:pt x="1" y="69"/>
                  </a:lnTo>
                  <a:lnTo>
                    <a:pt x="0" y="58"/>
                  </a:lnTo>
                  <a:lnTo>
                    <a:pt x="0" y="45"/>
                  </a:lnTo>
                  <a:lnTo>
                    <a:pt x="2" y="34"/>
                  </a:lnTo>
                  <a:lnTo>
                    <a:pt x="12" y="26"/>
                  </a:lnTo>
                  <a:lnTo>
                    <a:pt x="18" y="19"/>
                  </a:lnTo>
                  <a:lnTo>
                    <a:pt x="25" y="13"/>
                  </a:lnTo>
                  <a:lnTo>
                    <a:pt x="32" y="8"/>
                  </a:lnTo>
                  <a:lnTo>
                    <a:pt x="39" y="5"/>
                  </a:lnTo>
                  <a:lnTo>
                    <a:pt x="47" y="2"/>
                  </a:lnTo>
                  <a:lnTo>
                    <a:pt x="58" y="0"/>
                  </a:lnTo>
                  <a:lnTo>
                    <a:pt x="70" y="0"/>
                  </a:lnTo>
                  <a:lnTo>
                    <a:pt x="78" y="2"/>
                  </a:lnTo>
                  <a:lnTo>
                    <a:pt x="86" y="7"/>
                  </a:lnTo>
                  <a:lnTo>
                    <a:pt x="96" y="12"/>
                  </a:lnTo>
                  <a:lnTo>
                    <a:pt x="104" y="17"/>
                  </a:lnTo>
                  <a:lnTo>
                    <a:pt x="111" y="24"/>
                  </a:lnTo>
                  <a:lnTo>
                    <a:pt x="116" y="32"/>
                  </a:lnTo>
                  <a:lnTo>
                    <a:pt x="119" y="42"/>
                  </a:lnTo>
                  <a:lnTo>
                    <a:pt x="120" y="51"/>
                  </a:lnTo>
                  <a:lnTo>
                    <a:pt x="113" y="50"/>
                  </a:lnTo>
                  <a:lnTo>
                    <a:pt x="104" y="47"/>
                  </a:lnTo>
                  <a:lnTo>
                    <a:pt x="94" y="46"/>
                  </a:lnTo>
                  <a:lnTo>
                    <a:pt x="89" y="44"/>
                  </a:lnTo>
                  <a:lnTo>
                    <a:pt x="79" y="45"/>
                  </a:lnTo>
                  <a:lnTo>
                    <a:pt x="73" y="46"/>
                  </a:lnTo>
                  <a:lnTo>
                    <a:pt x="67" y="47"/>
                  </a:lnTo>
                  <a:lnTo>
                    <a:pt x="61" y="49"/>
                  </a:lnTo>
                  <a:lnTo>
                    <a:pt x="55" y="50"/>
                  </a:lnTo>
                  <a:lnTo>
                    <a:pt x="50" y="51"/>
                  </a:lnTo>
                  <a:lnTo>
                    <a:pt x="44" y="53"/>
                  </a:lnTo>
                  <a:lnTo>
                    <a:pt x="36" y="54"/>
                  </a:lnTo>
                  <a:lnTo>
                    <a:pt x="33" y="52"/>
                  </a:lnTo>
                  <a:lnTo>
                    <a:pt x="29" y="51"/>
                  </a:lnTo>
                  <a:lnTo>
                    <a:pt x="23" y="49"/>
                  </a:lnTo>
                  <a:lnTo>
                    <a:pt x="21" y="46"/>
                  </a:lnTo>
                  <a:lnTo>
                    <a:pt x="18" y="52"/>
                  </a:lnTo>
                  <a:lnTo>
                    <a:pt x="18" y="57"/>
                  </a:lnTo>
                  <a:lnTo>
                    <a:pt x="17" y="59"/>
                  </a:lnTo>
                  <a:lnTo>
                    <a:pt x="18" y="62"/>
                  </a:lnTo>
                  <a:lnTo>
                    <a:pt x="16" y="67"/>
                  </a:lnTo>
                  <a:lnTo>
                    <a:pt x="14" y="73"/>
                  </a:lnTo>
                  <a:lnTo>
                    <a:pt x="10" y="77"/>
                  </a:lnTo>
                  <a:lnTo>
                    <a:pt x="7" y="80"/>
                  </a:lnTo>
                  <a:close/>
                </a:path>
              </a:pathLst>
            </a:custGeom>
            <a:solidFill>
              <a:srgbClr val="FFC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4" name="Freeform 26"/>
            <p:cNvSpPr>
              <a:spLocks/>
            </p:cNvSpPr>
            <p:nvPr/>
          </p:nvSpPr>
          <p:spPr bwMode="auto">
            <a:xfrm>
              <a:off x="582612" y="4351338"/>
              <a:ext cx="14288" cy="9525"/>
            </a:xfrm>
            <a:custGeom>
              <a:avLst/>
              <a:gdLst>
                <a:gd name="T0" fmla="*/ 16 w 17"/>
                <a:gd name="T1" fmla="*/ 0 h 12"/>
                <a:gd name="T2" fmla="*/ 17 w 17"/>
                <a:gd name="T3" fmla="*/ 2 h 12"/>
                <a:gd name="T4" fmla="*/ 17 w 17"/>
                <a:gd name="T5" fmla="*/ 3 h 12"/>
                <a:gd name="T6" fmla="*/ 17 w 17"/>
                <a:gd name="T7" fmla="*/ 3 h 12"/>
                <a:gd name="T8" fmla="*/ 17 w 17"/>
                <a:gd name="T9" fmla="*/ 5 h 12"/>
                <a:gd name="T10" fmla="*/ 10 w 17"/>
                <a:gd name="T11" fmla="*/ 10 h 12"/>
                <a:gd name="T12" fmla="*/ 6 w 17"/>
                <a:gd name="T13" fmla="*/ 12 h 12"/>
                <a:gd name="T14" fmla="*/ 2 w 17"/>
                <a:gd name="T15" fmla="*/ 12 h 12"/>
                <a:gd name="T16" fmla="*/ 0 w 17"/>
                <a:gd name="T17" fmla="*/ 12 h 12"/>
                <a:gd name="T18" fmla="*/ 1 w 17"/>
                <a:gd name="T19" fmla="*/ 10 h 12"/>
                <a:gd name="T20" fmla="*/ 5 w 17"/>
                <a:gd name="T21" fmla="*/ 6 h 12"/>
                <a:gd name="T22" fmla="*/ 10 w 17"/>
                <a:gd name="T23" fmla="*/ 3 h 12"/>
                <a:gd name="T24" fmla="*/ 16 w 17"/>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2">
                  <a:moveTo>
                    <a:pt x="16" y="0"/>
                  </a:moveTo>
                  <a:lnTo>
                    <a:pt x="17" y="2"/>
                  </a:lnTo>
                  <a:lnTo>
                    <a:pt x="17" y="3"/>
                  </a:lnTo>
                  <a:lnTo>
                    <a:pt x="17" y="3"/>
                  </a:lnTo>
                  <a:lnTo>
                    <a:pt x="17" y="5"/>
                  </a:lnTo>
                  <a:lnTo>
                    <a:pt x="10" y="10"/>
                  </a:lnTo>
                  <a:lnTo>
                    <a:pt x="6" y="12"/>
                  </a:lnTo>
                  <a:lnTo>
                    <a:pt x="2" y="12"/>
                  </a:lnTo>
                  <a:lnTo>
                    <a:pt x="0" y="12"/>
                  </a:lnTo>
                  <a:lnTo>
                    <a:pt x="1" y="10"/>
                  </a:lnTo>
                  <a:lnTo>
                    <a:pt x="5" y="6"/>
                  </a:lnTo>
                  <a:lnTo>
                    <a:pt x="10" y="3"/>
                  </a:lnTo>
                  <a:lnTo>
                    <a:pt x="16" y="0"/>
                  </a:lnTo>
                  <a:close/>
                </a:path>
              </a:pathLst>
            </a:custGeom>
            <a:solidFill>
              <a:srgbClr val="FF6B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5" name="Freeform 27"/>
            <p:cNvSpPr>
              <a:spLocks/>
            </p:cNvSpPr>
            <p:nvPr/>
          </p:nvSpPr>
          <p:spPr bwMode="auto">
            <a:xfrm>
              <a:off x="657225" y="4378325"/>
              <a:ext cx="19050" cy="49213"/>
            </a:xfrm>
            <a:custGeom>
              <a:avLst/>
              <a:gdLst>
                <a:gd name="T0" fmla="*/ 0 w 26"/>
                <a:gd name="T1" fmla="*/ 1 h 62"/>
                <a:gd name="T2" fmla="*/ 4 w 26"/>
                <a:gd name="T3" fmla="*/ 22 h 62"/>
                <a:gd name="T4" fmla="*/ 11 w 26"/>
                <a:gd name="T5" fmla="*/ 62 h 62"/>
                <a:gd name="T6" fmla="*/ 20 w 26"/>
                <a:gd name="T7" fmla="*/ 56 h 62"/>
                <a:gd name="T8" fmla="*/ 26 w 26"/>
                <a:gd name="T9" fmla="*/ 46 h 62"/>
                <a:gd name="T10" fmla="*/ 26 w 26"/>
                <a:gd name="T11" fmla="*/ 30 h 62"/>
                <a:gd name="T12" fmla="*/ 15 w 26"/>
                <a:gd name="T13" fmla="*/ 3 h 62"/>
                <a:gd name="T14" fmla="*/ 7 w 26"/>
                <a:gd name="T15" fmla="*/ 0 h 62"/>
                <a:gd name="T16" fmla="*/ 0 w 26"/>
                <a:gd name="T1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62">
                  <a:moveTo>
                    <a:pt x="0" y="1"/>
                  </a:moveTo>
                  <a:lnTo>
                    <a:pt x="4" y="22"/>
                  </a:lnTo>
                  <a:lnTo>
                    <a:pt x="11" y="62"/>
                  </a:lnTo>
                  <a:lnTo>
                    <a:pt x="20" y="56"/>
                  </a:lnTo>
                  <a:lnTo>
                    <a:pt x="26" y="46"/>
                  </a:lnTo>
                  <a:lnTo>
                    <a:pt x="26" y="30"/>
                  </a:lnTo>
                  <a:lnTo>
                    <a:pt x="15" y="3"/>
                  </a:lnTo>
                  <a:lnTo>
                    <a:pt x="7" y="0"/>
                  </a:lnTo>
                  <a:lnTo>
                    <a:pt x="0" y="1"/>
                  </a:lnTo>
                  <a:close/>
                </a:path>
              </a:pathLst>
            </a:custGeom>
            <a:solidFill>
              <a:srgbClr val="FFC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6" name="Freeform 28"/>
            <p:cNvSpPr>
              <a:spLocks/>
            </p:cNvSpPr>
            <p:nvPr/>
          </p:nvSpPr>
          <p:spPr bwMode="auto">
            <a:xfrm>
              <a:off x="595312" y="4471988"/>
              <a:ext cx="50800" cy="53975"/>
            </a:xfrm>
            <a:custGeom>
              <a:avLst/>
              <a:gdLst>
                <a:gd name="T0" fmla="*/ 5 w 64"/>
                <a:gd name="T1" fmla="*/ 0 h 68"/>
                <a:gd name="T2" fmla="*/ 0 w 64"/>
                <a:gd name="T3" fmla="*/ 10 h 68"/>
                <a:gd name="T4" fmla="*/ 3 w 64"/>
                <a:gd name="T5" fmla="*/ 34 h 68"/>
                <a:gd name="T6" fmla="*/ 12 w 64"/>
                <a:gd name="T7" fmla="*/ 63 h 68"/>
                <a:gd name="T8" fmla="*/ 26 w 64"/>
                <a:gd name="T9" fmla="*/ 68 h 68"/>
                <a:gd name="T10" fmla="*/ 61 w 64"/>
                <a:gd name="T11" fmla="*/ 58 h 68"/>
                <a:gd name="T12" fmla="*/ 63 w 64"/>
                <a:gd name="T13" fmla="*/ 43 h 68"/>
                <a:gd name="T14" fmla="*/ 64 w 64"/>
                <a:gd name="T15" fmla="*/ 29 h 68"/>
                <a:gd name="T16" fmla="*/ 64 w 64"/>
                <a:gd name="T17" fmla="*/ 16 h 68"/>
                <a:gd name="T18" fmla="*/ 64 w 64"/>
                <a:gd name="T19" fmla="*/ 1 h 68"/>
                <a:gd name="T20" fmla="*/ 60 w 64"/>
                <a:gd name="T21" fmla="*/ 3 h 68"/>
                <a:gd name="T22" fmla="*/ 55 w 64"/>
                <a:gd name="T23" fmla="*/ 5 h 68"/>
                <a:gd name="T24" fmla="*/ 51 w 64"/>
                <a:gd name="T25" fmla="*/ 6 h 68"/>
                <a:gd name="T26" fmla="*/ 46 w 64"/>
                <a:gd name="T27" fmla="*/ 6 h 68"/>
                <a:gd name="T28" fmla="*/ 40 w 64"/>
                <a:gd name="T29" fmla="*/ 7 h 68"/>
                <a:gd name="T30" fmla="*/ 36 w 64"/>
                <a:gd name="T31" fmla="*/ 7 h 68"/>
                <a:gd name="T32" fmla="*/ 31 w 64"/>
                <a:gd name="T33" fmla="*/ 7 h 68"/>
                <a:gd name="T34" fmla="*/ 26 w 64"/>
                <a:gd name="T35" fmla="*/ 6 h 68"/>
                <a:gd name="T36" fmla="*/ 18 w 64"/>
                <a:gd name="T37" fmla="*/ 1 h 68"/>
                <a:gd name="T38" fmla="*/ 5 w 64"/>
                <a:gd name="T3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68">
                  <a:moveTo>
                    <a:pt x="5" y="0"/>
                  </a:moveTo>
                  <a:lnTo>
                    <a:pt x="0" y="10"/>
                  </a:lnTo>
                  <a:lnTo>
                    <a:pt x="3" y="34"/>
                  </a:lnTo>
                  <a:lnTo>
                    <a:pt x="12" y="63"/>
                  </a:lnTo>
                  <a:lnTo>
                    <a:pt x="26" y="68"/>
                  </a:lnTo>
                  <a:lnTo>
                    <a:pt x="61" y="58"/>
                  </a:lnTo>
                  <a:lnTo>
                    <a:pt x="63" y="43"/>
                  </a:lnTo>
                  <a:lnTo>
                    <a:pt x="64" y="29"/>
                  </a:lnTo>
                  <a:lnTo>
                    <a:pt x="64" y="16"/>
                  </a:lnTo>
                  <a:lnTo>
                    <a:pt x="64" y="1"/>
                  </a:lnTo>
                  <a:lnTo>
                    <a:pt x="60" y="3"/>
                  </a:lnTo>
                  <a:lnTo>
                    <a:pt x="55" y="5"/>
                  </a:lnTo>
                  <a:lnTo>
                    <a:pt x="51" y="6"/>
                  </a:lnTo>
                  <a:lnTo>
                    <a:pt x="46" y="6"/>
                  </a:lnTo>
                  <a:lnTo>
                    <a:pt x="40" y="7"/>
                  </a:lnTo>
                  <a:lnTo>
                    <a:pt x="36" y="7"/>
                  </a:lnTo>
                  <a:lnTo>
                    <a:pt x="31" y="7"/>
                  </a:lnTo>
                  <a:lnTo>
                    <a:pt x="26" y="6"/>
                  </a:lnTo>
                  <a:lnTo>
                    <a:pt x="18" y="1"/>
                  </a:lnTo>
                  <a:lnTo>
                    <a:pt x="5" y="0"/>
                  </a:lnTo>
                  <a:close/>
                </a:path>
              </a:pathLst>
            </a:custGeom>
            <a:solidFill>
              <a:srgbClr val="FFD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7" name="Freeform 29"/>
            <p:cNvSpPr>
              <a:spLocks/>
            </p:cNvSpPr>
            <p:nvPr/>
          </p:nvSpPr>
          <p:spPr bwMode="auto">
            <a:xfrm>
              <a:off x="725487" y="4510088"/>
              <a:ext cx="174625" cy="63500"/>
            </a:xfrm>
            <a:custGeom>
              <a:avLst/>
              <a:gdLst>
                <a:gd name="T0" fmla="*/ 71 w 220"/>
                <a:gd name="T1" fmla="*/ 4 h 79"/>
                <a:gd name="T2" fmla="*/ 145 w 220"/>
                <a:gd name="T3" fmla="*/ 0 h 79"/>
                <a:gd name="T4" fmla="*/ 220 w 220"/>
                <a:gd name="T5" fmla="*/ 0 h 79"/>
                <a:gd name="T6" fmla="*/ 198 w 220"/>
                <a:gd name="T7" fmla="*/ 26 h 79"/>
                <a:gd name="T8" fmla="*/ 149 w 220"/>
                <a:gd name="T9" fmla="*/ 26 h 79"/>
                <a:gd name="T10" fmla="*/ 176 w 220"/>
                <a:gd name="T11" fmla="*/ 53 h 79"/>
                <a:gd name="T12" fmla="*/ 210 w 220"/>
                <a:gd name="T13" fmla="*/ 53 h 79"/>
                <a:gd name="T14" fmla="*/ 198 w 220"/>
                <a:gd name="T15" fmla="*/ 79 h 79"/>
                <a:gd name="T16" fmla="*/ 119 w 220"/>
                <a:gd name="T17" fmla="*/ 65 h 79"/>
                <a:gd name="T18" fmla="*/ 17 w 220"/>
                <a:gd name="T19" fmla="*/ 61 h 79"/>
                <a:gd name="T20" fmla="*/ 25 w 220"/>
                <a:gd name="T21" fmla="*/ 39 h 79"/>
                <a:gd name="T22" fmla="*/ 71 w 220"/>
                <a:gd name="T23" fmla="*/ 39 h 79"/>
                <a:gd name="T24" fmla="*/ 0 w 220"/>
                <a:gd name="T25" fmla="*/ 26 h 79"/>
                <a:gd name="T26" fmla="*/ 34 w 220"/>
                <a:gd name="T27" fmla="*/ 9 h 79"/>
                <a:gd name="T28" fmla="*/ 71 w 220"/>
                <a:gd name="T29"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79">
                  <a:moveTo>
                    <a:pt x="71" y="4"/>
                  </a:moveTo>
                  <a:lnTo>
                    <a:pt x="145" y="0"/>
                  </a:lnTo>
                  <a:lnTo>
                    <a:pt x="220" y="0"/>
                  </a:lnTo>
                  <a:lnTo>
                    <a:pt x="198" y="26"/>
                  </a:lnTo>
                  <a:lnTo>
                    <a:pt x="149" y="26"/>
                  </a:lnTo>
                  <a:lnTo>
                    <a:pt x="176" y="53"/>
                  </a:lnTo>
                  <a:lnTo>
                    <a:pt x="210" y="53"/>
                  </a:lnTo>
                  <a:lnTo>
                    <a:pt x="198" y="79"/>
                  </a:lnTo>
                  <a:lnTo>
                    <a:pt x="119" y="65"/>
                  </a:lnTo>
                  <a:lnTo>
                    <a:pt x="17" y="61"/>
                  </a:lnTo>
                  <a:lnTo>
                    <a:pt x="25" y="39"/>
                  </a:lnTo>
                  <a:lnTo>
                    <a:pt x="71" y="39"/>
                  </a:lnTo>
                  <a:lnTo>
                    <a:pt x="0" y="26"/>
                  </a:lnTo>
                  <a:lnTo>
                    <a:pt x="34" y="9"/>
                  </a:lnTo>
                  <a:lnTo>
                    <a:pt x="71" y="4"/>
                  </a:lnTo>
                  <a:close/>
                </a:path>
              </a:pathLst>
            </a:custGeom>
            <a:solidFill>
              <a:srgbClr val="144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8" name="Freeform 30"/>
            <p:cNvSpPr>
              <a:spLocks/>
            </p:cNvSpPr>
            <p:nvPr/>
          </p:nvSpPr>
          <p:spPr bwMode="auto">
            <a:xfrm>
              <a:off x="806450" y="4594225"/>
              <a:ext cx="106363" cy="20638"/>
            </a:xfrm>
            <a:custGeom>
              <a:avLst/>
              <a:gdLst>
                <a:gd name="T0" fmla="*/ 0 w 135"/>
                <a:gd name="T1" fmla="*/ 0 h 25"/>
                <a:gd name="T2" fmla="*/ 52 w 135"/>
                <a:gd name="T3" fmla="*/ 0 h 25"/>
                <a:gd name="T4" fmla="*/ 135 w 135"/>
                <a:gd name="T5" fmla="*/ 0 h 25"/>
                <a:gd name="T6" fmla="*/ 132 w 135"/>
                <a:gd name="T7" fmla="*/ 25 h 25"/>
                <a:gd name="T8" fmla="*/ 82 w 135"/>
                <a:gd name="T9" fmla="*/ 25 h 25"/>
                <a:gd name="T10" fmla="*/ 35 w 135"/>
                <a:gd name="T11" fmla="*/ 25 h 25"/>
                <a:gd name="T12" fmla="*/ 0 w 13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5" h="25">
                  <a:moveTo>
                    <a:pt x="0" y="0"/>
                  </a:moveTo>
                  <a:lnTo>
                    <a:pt x="52" y="0"/>
                  </a:lnTo>
                  <a:lnTo>
                    <a:pt x="135" y="0"/>
                  </a:lnTo>
                  <a:lnTo>
                    <a:pt x="132" y="25"/>
                  </a:lnTo>
                  <a:lnTo>
                    <a:pt x="82" y="25"/>
                  </a:lnTo>
                  <a:lnTo>
                    <a:pt x="35" y="25"/>
                  </a:lnTo>
                  <a:lnTo>
                    <a:pt x="0" y="0"/>
                  </a:lnTo>
                  <a:close/>
                </a:path>
              </a:pathLst>
            </a:custGeom>
            <a:solidFill>
              <a:srgbClr val="144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29" name="Freeform 31"/>
            <p:cNvSpPr>
              <a:spLocks/>
            </p:cNvSpPr>
            <p:nvPr/>
          </p:nvSpPr>
          <p:spPr bwMode="auto">
            <a:xfrm>
              <a:off x="930275" y="4489450"/>
              <a:ext cx="80963" cy="30163"/>
            </a:xfrm>
            <a:custGeom>
              <a:avLst/>
              <a:gdLst>
                <a:gd name="T0" fmla="*/ 22 w 100"/>
                <a:gd name="T1" fmla="*/ 8 h 39"/>
                <a:gd name="T2" fmla="*/ 100 w 100"/>
                <a:gd name="T3" fmla="*/ 0 h 39"/>
                <a:gd name="T4" fmla="*/ 91 w 100"/>
                <a:gd name="T5" fmla="*/ 22 h 39"/>
                <a:gd name="T6" fmla="*/ 22 w 100"/>
                <a:gd name="T7" fmla="*/ 39 h 39"/>
                <a:gd name="T8" fmla="*/ 0 w 100"/>
                <a:gd name="T9" fmla="*/ 31 h 39"/>
                <a:gd name="T10" fmla="*/ 22 w 100"/>
                <a:gd name="T11" fmla="*/ 8 h 39"/>
              </a:gdLst>
              <a:ahLst/>
              <a:cxnLst>
                <a:cxn ang="0">
                  <a:pos x="T0" y="T1"/>
                </a:cxn>
                <a:cxn ang="0">
                  <a:pos x="T2" y="T3"/>
                </a:cxn>
                <a:cxn ang="0">
                  <a:pos x="T4" y="T5"/>
                </a:cxn>
                <a:cxn ang="0">
                  <a:pos x="T6" y="T7"/>
                </a:cxn>
                <a:cxn ang="0">
                  <a:pos x="T8" y="T9"/>
                </a:cxn>
                <a:cxn ang="0">
                  <a:pos x="T10" y="T11"/>
                </a:cxn>
              </a:cxnLst>
              <a:rect l="0" t="0" r="r" b="b"/>
              <a:pathLst>
                <a:path w="100" h="39">
                  <a:moveTo>
                    <a:pt x="22" y="8"/>
                  </a:moveTo>
                  <a:lnTo>
                    <a:pt x="100" y="0"/>
                  </a:lnTo>
                  <a:lnTo>
                    <a:pt x="91" y="22"/>
                  </a:lnTo>
                  <a:lnTo>
                    <a:pt x="22" y="39"/>
                  </a:lnTo>
                  <a:lnTo>
                    <a:pt x="0" y="31"/>
                  </a:lnTo>
                  <a:lnTo>
                    <a:pt x="22" y="8"/>
                  </a:lnTo>
                  <a:close/>
                </a:path>
              </a:pathLst>
            </a:custGeom>
            <a:solidFill>
              <a:srgbClr val="144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0" name="Freeform 32"/>
            <p:cNvSpPr>
              <a:spLocks/>
            </p:cNvSpPr>
            <p:nvPr/>
          </p:nvSpPr>
          <p:spPr bwMode="auto">
            <a:xfrm>
              <a:off x="558800" y="4568825"/>
              <a:ext cx="117475" cy="55563"/>
            </a:xfrm>
            <a:custGeom>
              <a:avLst/>
              <a:gdLst>
                <a:gd name="T0" fmla="*/ 22 w 149"/>
                <a:gd name="T1" fmla="*/ 36 h 72"/>
                <a:gd name="T2" fmla="*/ 88 w 149"/>
                <a:gd name="T3" fmla="*/ 28 h 72"/>
                <a:gd name="T4" fmla="*/ 139 w 149"/>
                <a:gd name="T5" fmla="*/ 0 h 72"/>
                <a:gd name="T6" fmla="*/ 109 w 149"/>
                <a:gd name="T7" fmla="*/ 50 h 72"/>
                <a:gd name="T8" fmla="*/ 149 w 149"/>
                <a:gd name="T9" fmla="*/ 45 h 72"/>
                <a:gd name="T10" fmla="*/ 133 w 149"/>
                <a:gd name="T11" fmla="*/ 72 h 72"/>
                <a:gd name="T12" fmla="*/ 44 w 149"/>
                <a:gd name="T13" fmla="*/ 72 h 72"/>
                <a:gd name="T14" fmla="*/ 0 w 149"/>
                <a:gd name="T15" fmla="*/ 72 h 72"/>
                <a:gd name="T16" fmla="*/ 48 w 149"/>
                <a:gd name="T17" fmla="*/ 58 h 72"/>
                <a:gd name="T18" fmla="*/ 44 w 149"/>
                <a:gd name="T19" fmla="*/ 55 h 72"/>
                <a:gd name="T20" fmla="*/ 33 w 149"/>
                <a:gd name="T21" fmla="*/ 47 h 72"/>
                <a:gd name="T22" fmla="*/ 24 w 149"/>
                <a:gd name="T23" fmla="*/ 40 h 72"/>
                <a:gd name="T24" fmla="*/ 22 w 149"/>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72">
                  <a:moveTo>
                    <a:pt x="22" y="36"/>
                  </a:moveTo>
                  <a:lnTo>
                    <a:pt x="88" y="28"/>
                  </a:lnTo>
                  <a:lnTo>
                    <a:pt x="139" y="0"/>
                  </a:lnTo>
                  <a:lnTo>
                    <a:pt x="109" y="50"/>
                  </a:lnTo>
                  <a:lnTo>
                    <a:pt x="149" y="45"/>
                  </a:lnTo>
                  <a:lnTo>
                    <a:pt x="133" y="72"/>
                  </a:lnTo>
                  <a:lnTo>
                    <a:pt x="44" y="72"/>
                  </a:lnTo>
                  <a:lnTo>
                    <a:pt x="0" y="72"/>
                  </a:lnTo>
                  <a:lnTo>
                    <a:pt x="48" y="58"/>
                  </a:lnTo>
                  <a:lnTo>
                    <a:pt x="44" y="55"/>
                  </a:lnTo>
                  <a:lnTo>
                    <a:pt x="33" y="47"/>
                  </a:lnTo>
                  <a:lnTo>
                    <a:pt x="24" y="40"/>
                  </a:lnTo>
                  <a:lnTo>
                    <a:pt x="22" y="3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1" name="Freeform 33"/>
            <p:cNvSpPr>
              <a:spLocks/>
            </p:cNvSpPr>
            <p:nvPr/>
          </p:nvSpPr>
          <p:spPr bwMode="auto">
            <a:xfrm>
              <a:off x="549275" y="4641850"/>
              <a:ext cx="92075" cy="25400"/>
            </a:xfrm>
            <a:custGeom>
              <a:avLst/>
              <a:gdLst>
                <a:gd name="T0" fmla="*/ 0 w 116"/>
                <a:gd name="T1" fmla="*/ 4 h 31"/>
                <a:gd name="T2" fmla="*/ 116 w 116"/>
                <a:gd name="T3" fmla="*/ 0 h 31"/>
                <a:gd name="T4" fmla="*/ 50 w 116"/>
                <a:gd name="T5" fmla="*/ 31 h 31"/>
                <a:gd name="T6" fmla="*/ 16 w 116"/>
                <a:gd name="T7" fmla="*/ 31 h 31"/>
                <a:gd name="T8" fmla="*/ 0 w 116"/>
                <a:gd name="T9" fmla="*/ 4 h 31"/>
              </a:gdLst>
              <a:ahLst/>
              <a:cxnLst>
                <a:cxn ang="0">
                  <a:pos x="T0" y="T1"/>
                </a:cxn>
                <a:cxn ang="0">
                  <a:pos x="T2" y="T3"/>
                </a:cxn>
                <a:cxn ang="0">
                  <a:pos x="T4" y="T5"/>
                </a:cxn>
                <a:cxn ang="0">
                  <a:pos x="T6" y="T7"/>
                </a:cxn>
                <a:cxn ang="0">
                  <a:pos x="T8" y="T9"/>
                </a:cxn>
              </a:cxnLst>
              <a:rect l="0" t="0" r="r" b="b"/>
              <a:pathLst>
                <a:path w="116" h="31">
                  <a:moveTo>
                    <a:pt x="0" y="4"/>
                  </a:moveTo>
                  <a:lnTo>
                    <a:pt x="116" y="0"/>
                  </a:lnTo>
                  <a:lnTo>
                    <a:pt x="50" y="31"/>
                  </a:lnTo>
                  <a:lnTo>
                    <a:pt x="16" y="31"/>
                  </a:lnTo>
                  <a:lnTo>
                    <a:pt x="0" y="4"/>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2" name="Freeform 34"/>
            <p:cNvSpPr>
              <a:spLocks/>
            </p:cNvSpPr>
            <p:nvPr/>
          </p:nvSpPr>
          <p:spPr bwMode="auto">
            <a:xfrm>
              <a:off x="920750" y="4506913"/>
              <a:ext cx="96838" cy="30163"/>
            </a:xfrm>
            <a:custGeom>
              <a:avLst/>
              <a:gdLst>
                <a:gd name="T0" fmla="*/ 0 w 122"/>
                <a:gd name="T1" fmla="*/ 31 h 39"/>
                <a:gd name="T2" fmla="*/ 83 w 122"/>
                <a:gd name="T3" fmla="*/ 0 h 39"/>
                <a:gd name="T4" fmla="*/ 122 w 122"/>
                <a:gd name="T5" fmla="*/ 0 h 39"/>
                <a:gd name="T6" fmla="*/ 92 w 122"/>
                <a:gd name="T7" fmla="*/ 36 h 39"/>
                <a:gd name="T8" fmla="*/ 27 w 122"/>
                <a:gd name="T9" fmla="*/ 39 h 39"/>
                <a:gd name="T10" fmla="*/ 0 w 122"/>
                <a:gd name="T11" fmla="*/ 31 h 39"/>
              </a:gdLst>
              <a:ahLst/>
              <a:cxnLst>
                <a:cxn ang="0">
                  <a:pos x="T0" y="T1"/>
                </a:cxn>
                <a:cxn ang="0">
                  <a:pos x="T2" y="T3"/>
                </a:cxn>
                <a:cxn ang="0">
                  <a:pos x="T4" y="T5"/>
                </a:cxn>
                <a:cxn ang="0">
                  <a:pos x="T6" y="T7"/>
                </a:cxn>
                <a:cxn ang="0">
                  <a:pos x="T8" y="T9"/>
                </a:cxn>
                <a:cxn ang="0">
                  <a:pos x="T10" y="T11"/>
                </a:cxn>
              </a:cxnLst>
              <a:rect l="0" t="0" r="r" b="b"/>
              <a:pathLst>
                <a:path w="122" h="39">
                  <a:moveTo>
                    <a:pt x="0" y="31"/>
                  </a:moveTo>
                  <a:lnTo>
                    <a:pt x="83" y="0"/>
                  </a:lnTo>
                  <a:lnTo>
                    <a:pt x="122" y="0"/>
                  </a:lnTo>
                  <a:lnTo>
                    <a:pt x="92" y="36"/>
                  </a:lnTo>
                  <a:lnTo>
                    <a:pt x="27" y="39"/>
                  </a:lnTo>
                  <a:lnTo>
                    <a:pt x="0" y="31"/>
                  </a:lnTo>
                  <a:close/>
                </a:path>
              </a:pathLst>
            </a:custGeom>
            <a:solidFill>
              <a:srgbClr val="FFC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3" name="Freeform 35"/>
            <p:cNvSpPr>
              <a:spLocks/>
            </p:cNvSpPr>
            <p:nvPr/>
          </p:nvSpPr>
          <p:spPr bwMode="auto">
            <a:xfrm>
              <a:off x="733425" y="4545013"/>
              <a:ext cx="252413" cy="41275"/>
            </a:xfrm>
            <a:custGeom>
              <a:avLst/>
              <a:gdLst>
                <a:gd name="T0" fmla="*/ 0 w 318"/>
                <a:gd name="T1" fmla="*/ 25 h 53"/>
                <a:gd name="T2" fmla="*/ 139 w 318"/>
                <a:gd name="T3" fmla="*/ 27 h 53"/>
                <a:gd name="T4" fmla="*/ 257 w 318"/>
                <a:gd name="T5" fmla="*/ 0 h 53"/>
                <a:gd name="T6" fmla="*/ 205 w 318"/>
                <a:gd name="T7" fmla="*/ 36 h 53"/>
                <a:gd name="T8" fmla="*/ 318 w 318"/>
                <a:gd name="T9" fmla="*/ 36 h 53"/>
                <a:gd name="T10" fmla="*/ 244 w 318"/>
                <a:gd name="T11" fmla="*/ 53 h 53"/>
                <a:gd name="T12" fmla="*/ 161 w 318"/>
                <a:gd name="T13" fmla="*/ 53 h 53"/>
                <a:gd name="T14" fmla="*/ 70 w 318"/>
                <a:gd name="T15" fmla="*/ 53 h 53"/>
                <a:gd name="T16" fmla="*/ 0 w 318"/>
                <a:gd name="T17" fmla="*/ 2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53">
                  <a:moveTo>
                    <a:pt x="0" y="25"/>
                  </a:moveTo>
                  <a:lnTo>
                    <a:pt x="139" y="27"/>
                  </a:lnTo>
                  <a:lnTo>
                    <a:pt x="257" y="0"/>
                  </a:lnTo>
                  <a:lnTo>
                    <a:pt x="205" y="36"/>
                  </a:lnTo>
                  <a:lnTo>
                    <a:pt x="318" y="36"/>
                  </a:lnTo>
                  <a:lnTo>
                    <a:pt x="244" y="53"/>
                  </a:lnTo>
                  <a:lnTo>
                    <a:pt x="161" y="53"/>
                  </a:lnTo>
                  <a:lnTo>
                    <a:pt x="70" y="53"/>
                  </a:lnTo>
                  <a:lnTo>
                    <a:pt x="0" y="25"/>
                  </a:lnTo>
                  <a:close/>
                </a:path>
              </a:pathLst>
            </a:custGeom>
            <a:solidFill>
              <a:srgbClr val="FFC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4" name="Freeform 36"/>
            <p:cNvSpPr>
              <a:spLocks/>
            </p:cNvSpPr>
            <p:nvPr/>
          </p:nvSpPr>
          <p:spPr bwMode="auto">
            <a:xfrm>
              <a:off x="593725" y="4629150"/>
              <a:ext cx="82550" cy="17463"/>
            </a:xfrm>
            <a:custGeom>
              <a:avLst/>
              <a:gdLst>
                <a:gd name="T0" fmla="*/ 0 w 105"/>
                <a:gd name="T1" fmla="*/ 0 h 22"/>
                <a:gd name="T2" fmla="*/ 105 w 105"/>
                <a:gd name="T3" fmla="*/ 0 h 22"/>
                <a:gd name="T4" fmla="*/ 70 w 105"/>
                <a:gd name="T5" fmla="*/ 18 h 22"/>
                <a:gd name="T6" fmla="*/ 26 w 105"/>
                <a:gd name="T7" fmla="*/ 22 h 22"/>
                <a:gd name="T8" fmla="*/ 0 w 105"/>
                <a:gd name="T9" fmla="*/ 0 h 22"/>
              </a:gdLst>
              <a:ahLst/>
              <a:cxnLst>
                <a:cxn ang="0">
                  <a:pos x="T0" y="T1"/>
                </a:cxn>
                <a:cxn ang="0">
                  <a:pos x="T2" y="T3"/>
                </a:cxn>
                <a:cxn ang="0">
                  <a:pos x="T4" y="T5"/>
                </a:cxn>
                <a:cxn ang="0">
                  <a:pos x="T6" y="T7"/>
                </a:cxn>
                <a:cxn ang="0">
                  <a:pos x="T8" y="T9"/>
                </a:cxn>
              </a:cxnLst>
              <a:rect l="0" t="0" r="r" b="b"/>
              <a:pathLst>
                <a:path w="105" h="22">
                  <a:moveTo>
                    <a:pt x="0" y="0"/>
                  </a:moveTo>
                  <a:lnTo>
                    <a:pt x="105" y="0"/>
                  </a:lnTo>
                  <a:lnTo>
                    <a:pt x="70" y="18"/>
                  </a:lnTo>
                  <a:lnTo>
                    <a:pt x="26" y="22"/>
                  </a:lnTo>
                  <a:lnTo>
                    <a:pt x="0" y="0"/>
                  </a:lnTo>
                  <a:close/>
                </a:path>
              </a:pathLst>
            </a:custGeom>
            <a:solidFill>
              <a:srgbClr val="FFC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5" name="Freeform 37"/>
            <p:cNvSpPr>
              <a:spLocks/>
            </p:cNvSpPr>
            <p:nvPr/>
          </p:nvSpPr>
          <p:spPr bwMode="auto">
            <a:xfrm>
              <a:off x="820737" y="4635500"/>
              <a:ext cx="82550" cy="20638"/>
            </a:xfrm>
            <a:custGeom>
              <a:avLst/>
              <a:gdLst>
                <a:gd name="T0" fmla="*/ 0 w 104"/>
                <a:gd name="T1" fmla="*/ 0 h 26"/>
                <a:gd name="T2" fmla="*/ 96 w 104"/>
                <a:gd name="T3" fmla="*/ 0 h 26"/>
                <a:gd name="T4" fmla="*/ 104 w 104"/>
                <a:gd name="T5" fmla="*/ 26 h 26"/>
                <a:gd name="T6" fmla="*/ 52 w 104"/>
                <a:gd name="T7" fmla="*/ 26 h 26"/>
                <a:gd name="T8" fmla="*/ 0 w 104"/>
                <a:gd name="T9" fmla="*/ 0 h 26"/>
              </a:gdLst>
              <a:ahLst/>
              <a:cxnLst>
                <a:cxn ang="0">
                  <a:pos x="T0" y="T1"/>
                </a:cxn>
                <a:cxn ang="0">
                  <a:pos x="T2" y="T3"/>
                </a:cxn>
                <a:cxn ang="0">
                  <a:pos x="T4" y="T5"/>
                </a:cxn>
                <a:cxn ang="0">
                  <a:pos x="T6" y="T7"/>
                </a:cxn>
                <a:cxn ang="0">
                  <a:pos x="T8" y="T9"/>
                </a:cxn>
              </a:cxnLst>
              <a:rect l="0" t="0" r="r" b="b"/>
              <a:pathLst>
                <a:path w="104" h="26">
                  <a:moveTo>
                    <a:pt x="0" y="0"/>
                  </a:moveTo>
                  <a:lnTo>
                    <a:pt x="96" y="0"/>
                  </a:lnTo>
                  <a:lnTo>
                    <a:pt x="104" y="26"/>
                  </a:lnTo>
                  <a:lnTo>
                    <a:pt x="52" y="26"/>
                  </a:lnTo>
                  <a:lnTo>
                    <a:pt x="0" y="0"/>
                  </a:lnTo>
                  <a:close/>
                </a:path>
              </a:pathLst>
            </a:custGeom>
            <a:solidFill>
              <a:srgbClr val="FFA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6" name="Freeform 38"/>
            <p:cNvSpPr>
              <a:spLocks/>
            </p:cNvSpPr>
            <p:nvPr/>
          </p:nvSpPr>
          <p:spPr bwMode="auto">
            <a:xfrm>
              <a:off x="971550" y="4411663"/>
              <a:ext cx="263525" cy="133350"/>
            </a:xfrm>
            <a:custGeom>
              <a:avLst/>
              <a:gdLst>
                <a:gd name="T0" fmla="*/ 78 w 331"/>
                <a:gd name="T1" fmla="*/ 0 h 167"/>
                <a:gd name="T2" fmla="*/ 152 w 331"/>
                <a:gd name="T3" fmla="*/ 0 h 167"/>
                <a:gd name="T4" fmla="*/ 131 w 331"/>
                <a:gd name="T5" fmla="*/ 27 h 167"/>
                <a:gd name="T6" fmla="*/ 174 w 331"/>
                <a:gd name="T7" fmla="*/ 36 h 167"/>
                <a:gd name="T8" fmla="*/ 270 w 331"/>
                <a:gd name="T9" fmla="*/ 27 h 167"/>
                <a:gd name="T10" fmla="*/ 305 w 331"/>
                <a:gd name="T11" fmla="*/ 44 h 167"/>
                <a:gd name="T12" fmla="*/ 222 w 331"/>
                <a:gd name="T13" fmla="*/ 66 h 167"/>
                <a:gd name="T14" fmla="*/ 252 w 331"/>
                <a:gd name="T15" fmla="*/ 97 h 167"/>
                <a:gd name="T16" fmla="*/ 313 w 331"/>
                <a:gd name="T17" fmla="*/ 102 h 167"/>
                <a:gd name="T18" fmla="*/ 331 w 331"/>
                <a:gd name="T19" fmla="*/ 141 h 167"/>
                <a:gd name="T20" fmla="*/ 274 w 331"/>
                <a:gd name="T21" fmla="*/ 158 h 167"/>
                <a:gd name="T22" fmla="*/ 170 w 331"/>
                <a:gd name="T23" fmla="*/ 167 h 167"/>
                <a:gd name="T24" fmla="*/ 222 w 331"/>
                <a:gd name="T25" fmla="*/ 146 h 167"/>
                <a:gd name="T26" fmla="*/ 288 w 331"/>
                <a:gd name="T27" fmla="*/ 136 h 167"/>
                <a:gd name="T28" fmla="*/ 244 w 331"/>
                <a:gd name="T29" fmla="*/ 114 h 167"/>
                <a:gd name="T30" fmla="*/ 209 w 331"/>
                <a:gd name="T31" fmla="*/ 97 h 167"/>
                <a:gd name="T32" fmla="*/ 178 w 331"/>
                <a:gd name="T33" fmla="*/ 66 h 167"/>
                <a:gd name="T34" fmla="*/ 213 w 331"/>
                <a:gd name="T35" fmla="*/ 49 h 167"/>
                <a:gd name="T36" fmla="*/ 152 w 331"/>
                <a:gd name="T37" fmla="*/ 49 h 167"/>
                <a:gd name="T38" fmla="*/ 70 w 331"/>
                <a:gd name="T39" fmla="*/ 40 h 167"/>
                <a:gd name="T40" fmla="*/ 109 w 331"/>
                <a:gd name="T41" fmla="*/ 18 h 167"/>
                <a:gd name="T42" fmla="*/ 0 w 331"/>
                <a:gd name="T43" fmla="*/ 8 h 167"/>
                <a:gd name="T44" fmla="*/ 78 w 331"/>
                <a:gd name="T4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 h="167">
                  <a:moveTo>
                    <a:pt x="78" y="0"/>
                  </a:moveTo>
                  <a:lnTo>
                    <a:pt x="152" y="0"/>
                  </a:lnTo>
                  <a:lnTo>
                    <a:pt x="131" y="27"/>
                  </a:lnTo>
                  <a:lnTo>
                    <a:pt x="174" y="36"/>
                  </a:lnTo>
                  <a:lnTo>
                    <a:pt x="270" y="27"/>
                  </a:lnTo>
                  <a:lnTo>
                    <a:pt x="305" y="44"/>
                  </a:lnTo>
                  <a:lnTo>
                    <a:pt x="222" y="66"/>
                  </a:lnTo>
                  <a:lnTo>
                    <a:pt x="252" y="97"/>
                  </a:lnTo>
                  <a:lnTo>
                    <a:pt x="313" y="102"/>
                  </a:lnTo>
                  <a:lnTo>
                    <a:pt x="331" y="141"/>
                  </a:lnTo>
                  <a:lnTo>
                    <a:pt x="274" y="158"/>
                  </a:lnTo>
                  <a:lnTo>
                    <a:pt x="170" y="167"/>
                  </a:lnTo>
                  <a:lnTo>
                    <a:pt x="222" y="146"/>
                  </a:lnTo>
                  <a:lnTo>
                    <a:pt x="288" y="136"/>
                  </a:lnTo>
                  <a:lnTo>
                    <a:pt x="244" y="114"/>
                  </a:lnTo>
                  <a:lnTo>
                    <a:pt x="209" y="97"/>
                  </a:lnTo>
                  <a:lnTo>
                    <a:pt x="178" y="66"/>
                  </a:lnTo>
                  <a:lnTo>
                    <a:pt x="213" y="49"/>
                  </a:lnTo>
                  <a:lnTo>
                    <a:pt x="152" y="49"/>
                  </a:lnTo>
                  <a:lnTo>
                    <a:pt x="70" y="40"/>
                  </a:lnTo>
                  <a:lnTo>
                    <a:pt x="109" y="18"/>
                  </a:lnTo>
                  <a:lnTo>
                    <a:pt x="0" y="8"/>
                  </a:lnTo>
                  <a:lnTo>
                    <a:pt x="78" y="0"/>
                  </a:lnTo>
                  <a:close/>
                </a:path>
              </a:pathLst>
            </a:custGeom>
            <a:solidFill>
              <a:srgbClr val="3F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7" name="Freeform 39"/>
            <p:cNvSpPr>
              <a:spLocks/>
            </p:cNvSpPr>
            <p:nvPr/>
          </p:nvSpPr>
          <p:spPr bwMode="auto">
            <a:xfrm>
              <a:off x="882650" y="4591050"/>
              <a:ext cx="296863" cy="68263"/>
            </a:xfrm>
            <a:custGeom>
              <a:avLst/>
              <a:gdLst>
                <a:gd name="T0" fmla="*/ 39 w 374"/>
                <a:gd name="T1" fmla="*/ 8 h 88"/>
                <a:gd name="T2" fmla="*/ 95 w 374"/>
                <a:gd name="T3" fmla="*/ 0 h 88"/>
                <a:gd name="T4" fmla="*/ 164 w 374"/>
                <a:gd name="T5" fmla="*/ 0 h 88"/>
                <a:gd name="T6" fmla="*/ 105 w 374"/>
                <a:gd name="T7" fmla="*/ 25 h 88"/>
                <a:gd name="T8" fmla="*/ 183 w 374"/>
                <a:gd name="T9" fmla="*/ 25 h 88"/>
                <a:gd name="T10" fmla="*/ 274 w 374"/>
                <a:gd name="T11" fmla="*/ 8 h 88"/>
                <a:gd name="T12" fmla="*/ 357 w 374"/>
                <a:gd name="T13" fmla="*/ 5 h 88"/>
                <a:gd name="T14" fmla="*/ 239 w 374"/>
                <a:gd name="T15" fmla="*/ 30 h 88"/>
                <a:gd name="T16" fmla="*/ 196 w 374"/>
                <a:gd name="T17" fmla="*/ 53 h 88"/>
                <a:gd name="T18" fmla="*/ 374 w 374"/>
                <a:gd name="T19" fmla="*/ 53 h 88"/>
                <a:gd name="T20" fmla="*/ 279 w 374"/>
                <a:gd name="T21" fmla="*/ 74 h 88"/>
                <a:gd name="T22" fmla="*/ 183 w 374"/>
                <a:gd name="T23" fmla="*/ 70 h 88"/>
                <a:gd name="T24" fmla="*/ 0 w 374"/>
                <a:gd name="T25" fmla="*/ 88 h 88"/>
                <a:gd name="T26" fmla="*/ 52 w 374"/>
                <a:gd name="T27" fmla="*/ 66 h 88"/>
                <a:gd name="T28" fmla="*/ 144 w 374"/>
                <a:gd name="T29" fmla="*/ 61 h 88"/>
                <a:gd name="T30" fmla="*/ 74 w 374"/>
                <a:gd name="T31" fmla="*/ 35 h 88"/>
                <a:gd name="T32" fmla="*/ 39 w 374"/>
                <a:gd name="T33"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88">
                  <a:moveTo>
                    <a:pt x="39" y="8"/>
                  </a:moveTo>
                  <a:lnTo>
                    <a:pt x="95" y="0"/>
                  </a:lnTo>
                  <a:lnTo>
                    <a:pt x="164" y="0"/>
                  </a:lnTo>
                  <a:lnTo>
                    <a:pt x="105" y="25"/>
                  </a:lnTo>
                  <a:lnTo>
                    <a:pt x="183" y="25"/>
                  </a:lnTo>
                  <a:lnTo>
                    <a:pt x="274" y="8"/>
                  </a:lnTo>
                  <a:lnTo>
                    <a:pt x="357" y="5"/>
                  </a:lnTo>
                  <a:lnTo>
                    <a:pt x="239" y="30"/>
                  </a:lnTo>
                  <a:lnTo>
                    <a:pt x="196" y="53"/>
                  </a:lnTo>
                  <a:lnTo>
                    <a:pt x="374" y="53"/>
                  </a:lnTo>
                  <a:lnTo>
                    <a:pt x="279" y="74"/>
                  </a:lnTo>
                  <a:lnTo>
                    <a:pt x="183" y="70"/>
                  </a:lnTo>
                  <a:lnTo>
                    <a:pt x="0" y="88"/>
                  </a:lnTo>
                  <a:lnTo>
                    <a:pt x="52" y="66"/>
                  </a:lnTo>
                  <a:lnTo>
                    <a:pt x="144" y="61"/>
                  </a:lnTo>
                  <a:lnTo>
                    <a:pt x="74" y="35"/>
                  </a:lnTo>
                  <a:lnTo>
                    <a:pt x="39" y="8"/>
                  </a:lnTo>
                  <a:close/>
                </a:path>
              </a:pathLst>
            </a:custGeom>
            <a:solidFill>
              <a:srgbClr val="3F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8" name="Freeform 40"/>
            <p:cNvSpPr>
              <a:spLocks/>
            </p:cNvSpPr>
            <p:nvPr/>
          </p:nvSpPr>
          <p:spPr bwMode="auto">
            <a:xfrm>
              <a:off x="455612" y="4635500"/>
              <a:ext cx="293688" cy="69850"/>
            </a:xfrm>
            <a:custGeom>
              <a:avLst/>
              <a:gdLst>
                <a:gd name="T0" fmla="*/ 125 w 370"/>
                <a:gd name="T1" fmla="*/ 44 h 88"/>
                <a:gd name="T2" fmla="*/ 274 w 370"/>
                <a:gd name="T3" fmla="*/ 26 h 88"/>
                <a:gd name="T4" fmla="*/ 226 w 370"/>
                <a:gd name="T5" fmla="*/ 48 h 88"/>
                <a:gd name="T6" fmla="*/ 265 w 370"/>
                <a:gd name="T7" fmla="*/ 48 h 88"/>
                <a:gd name="T8" fmla="*/ 370 w 370"/>
                <a:gd name="T9" fmla="*/ 35 h 88"/>
                <a:gd name="T10" fmla="*/ 296 w 370"/>
                <a:gd name="T11" fmla="*/ 66 h 88"/>
                <a:gd name="T12" fmla="*/ 370 w 370"/>
                <a:gd name="T13" fmla="*/ 74 h 88"/>
                <a:gd name="T14" fmla="*/ 283 w 370"/>
                <a:gd name="T15" fmla="*/ 88 h 88"/>
                <a:gd name="T16" fmla="*/ 191 w 370"/>
                <a:gd name="T17" fmla="*/ 70 h 88"/>
                <a:gd name="T18" fmla="*/ 64 w 370"/>
                <a:gd name="T19" fmla="*/ 48 h 88"/>
                <a:gd name="T20" fmla="*/ 0 w 370"/>
                <a:gd name="T21" fmla="*/ 0 h 88"/>
                <a:gd name="T22" fmla="*/ 125 w 370"/>
                <a:gd name="T23"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0" h="88">
                  <a:moveTo>
                    <a:pt x="125" y="44"/>
                  </a:moveTo>
                  <a:lnTo>
                    <a:pt x="274" y="26"/>
                  </a:lnTo>
                  <a:lnTo>
                    <a:pt x="226" y="48"/>
                  </a:lnTo>
                  <a:lnTo>
                    <a:pt x="265" y="48"/>
                  </a:lnTo>
                  <a:lnTo>
                    <a:pt x="370" y="35"/>
                  </a:lnTo>
                  <a:lnTo>
                    <a:pt x="296" y="66"/>
                  </a:lnTo>
                  <a:lnTo>
                    <a:pt x="370" y="74"/>
                  </a:lnTo>
                  <a:lnTo>
                    <a:pt x="283" y="88"/>
                  </a:lnTo>
                  <a:lnTo>
                    <a:pt x="191" y="70"/>
                  </a:lnTo>
                  <a:lnTo>
                    <a:pt x="64" y="48"/>
                  </a:lnTo>
                  <a:lnTo>
                    <a:pt x="0" y="0"/>
                  </a:lnTo>
                  <a:lnTo>
                    <a:pt x="125" y="44"/>
                  </a:lnTo>
                  <a:close/>
                </a:path>
              </a:pathLst>
            </a:custGeom>
            <a:solidFill>
              <a:srgbClr val="3F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39" name="Freeform 41"/>
            <p:cNvSpPr>
              <a:spLocks/>
            </p:cNvSpPr>
            <p:nvPr/>
          </p:nvSpPr>
          <p:spPr bwMode="auto">
            <a:xfrm>
              <a:off x="228600" y="4668838"/>
              <a:ext cx="1068388" cy="200025"/>
            </a:xfrm>
            <a:custGeom>
              <a:avLst/>
              <a:gdLst>
                <a:gd name="T0" fmla="*/ 37 w 1346"/>
                <a:gd name="T1" fmla="*/ 30 h 252"/>
                <a:gd name="T2" fmla="*/ 114 w 1346"/>
                <a:gd name="T3" fmla="*/ 69 h 252"/>
                <a:gd name="T4" fmla="*/ 194 w 1346"/>
                <a:gd name="T5" fmla="*/ 104 h 252"/>
                <a:gd name="T6" fmla="*/ 276 w 1346"/>
                <a:gd name="T7" fmla="*/ 134 h 252"/>
                <a:gd name="T8" fmla="*/ 360 w 1346"/>
                <a:gd name="T9" fmla="*/ 157 h 252"/>
                <a:gd name="T10" fmla="*/ 445 w 1346"/>
                <a:gd name="T11" fmla="*/ 175 h 252"/>
                <a:gd name="T12" fmla="*/ 532 w 1346"/>
                <a:gd name="T13" fmla="*/ 188 h 252"/>
                <a:gd name="T14" fmla="*/ 620 w 1346"/>
                <a:gd name="T15" fmla="*/ 194 h 252"/>
                <a:gd name="T16" fmla="*/ 709 w 1346"/>
                <a:gd name="T17" fmla="*/ 195 h 252"/>
                <a:gd name="T18" fmla="*/ 797 w 1346"/>
                <a:gd name="T19" fmla="*/ 189 h 252"/>
                <a:gd name="T20" fmla="*/ 885 w 1346"/>
                <a:gd name="T21" fmla="*/ 178 h 252"/>
                <a:gd name="T22" fmla="*/ 972 w 1346"/>
                <a:gd name="T23" fmla="*/ 160 h 252"/>
                <a:gd name="T24" fmla="*/ 1059 w 1346"/>
                <a:gd name="T25" fmla="*/ 136 h 252"/>
                <a:gd name="T26" fmla="*/ 1144 w 1346"/>
                <a:gd name="T27" fmla="*/ 105 h 252"/>
                <a:gd name="T28" fmla="*/ 1226 w 1346"/>
                <a:gd name="T29" fmla="*/ 68 h 252"/>
                <a:gd name="T30" fmla="*/ 1306 w 1346"/>
                <a:gd name="T31" fmla="*/ 24 h 252"/>
                <a:gd name="T32" fmla="*/ 1325 w 1346"/>
                <a:gd name="T33" fmla="*/ 51 h 252"/>
                <a:gd name="T34" fmla="*/ 1274 w 1346"/>
                <a:gd name="T35" fmla="*/ 91 h 252"/>
                <a:gd name="T36" fmla="*/ 1215 w 1346"/>
                <a:gd name="T37" fmla="*/ 128 h 252"/>
                <a:gd name="T38" fmla="*/ 1150 w 1346"/>
                <a:gd name="T39" fmla="*/ 160 h 252"/>
                <a:gd name="T40" fmla="*/ 1078 w 1346"/>
                <a:gd name="T41" fmla="*/ 188 h 252"/>
                <a:gd name="T42" fmla="*/ 1000 w 1346"/>
                <a:gd name="T43" fmla="*/ 211 h 252"/>
                <a:gd name="T44" fmla="*/ 918 w 1346"/>
                <a:gd name="T45" fmla="*/ 229 h 252"/>
                <a:gd name="T46" fmla="*/ 832 w 1346"/>
                <a:gd name="T47" fmla="*/ 243 h 252"/>
                <a:gd name="T48" fmla="*/ 743 w 1346"/>
                <a:gd name="T49" fmla="*/ 250 h 252"/>
                <a:gd name="T50" fmla="*/ 652 w 1346"/>
                <a:gd name="T51" fmla="*/ 252 h 252"/>
                <a:gd name="T52" fmla="*/ 560 w 1346"/>
                <a:gd name="T53" fmla="*/ 248 h 252"/>
                <a:gd name="T54" fmla="*/ 467 w 1346"/>
                <a:gd name="T55" fmla="*/ 236 h 252"/>
                <a:gd name="T56" fmla="*/ 375 w 1346"/>
                <a:gd name="T57" fmla="*/ 218 h 252"/>
                <a:gd name="T58" fmla="*/ 284 w 1346"/>
                <a:gd name="T59" fmla="*/ 193 h 252"/>
                <a:gd name="T60" fmla="*/ 194 w 1346"/>
                <a:gd name="T61" fmla="*/ 160 h 252"/>
                <a:gd name="T62" fmla="*/ 107 w 1346"/>
                <a:gd name="T63" fmla="*/ 119 h 252"/>
                <a:gd name="T64" fmla="*/ 26 w 1346"/>
                <a:gd name="T65" fmla="*/ 7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6" h="252">
                  <a:moveTo>
                    <a:pt x="0" y="8"/>
                  </a:moveTo>
                  <a:lnTo>
                    <a:pt x="37" y="30"/>
                  </a:lnTo>
                  <a:lnTo>
                    <a:pt x="75" y="51"/>
                  </a:lnTo>
                  <a:lnTo>
                    <a:pt x="114" y="69"/>
                  </a:lnTo>
                  <a:lnTo>
                    <a:pt x="153" y="88"/>
                  </a:lnTo>
                  <a:lnTo>
                    <a:pt x="194" y="104"/>
                  </a:lnTo>
                  <a:lnTo>
                    <a:pt x="234" y="120"/>
                  </a:lnTo>
                  <a:lnTo>
                    <a:pt x="276" y="134"/>
                  </a:lnTo>
                  <a:lnTo>
                    <a:pt x="317" y="146"/>
                  </a:lnTo>
                  <a:lnTo>
                    <a:pt x="360" y="157"/>
                  </a:lnTo>
                  <a:lnTo>
                    <a:pt x="402" y="167"/>
                  </a:lnTo>
                  <a:lnTo>
                    <a:pt x="445" y="175"/>
                  </a:lnTo>
                  <a:lnTo>
                    <a:pt x="489" y="182"/>
                  </a:lnTo>
                  <a:lnTo>
                    <a:pt x="532" y="188"/>
                  </a:lnTo>
                  <a:lnTo>
                    <a:pt x="576" y="191"/>
                  </a:lnTo>
                  <a:lnTo>
                    <a:pt x="620" y="194"/>
                  </a:lnTo>
                  <a:lnTo>
                    <a:pt x="665" y="195"/>
                  </a:lnTo>
                  <a:lnTo>
                    <a:pt x="709" y="195"/>
                  </a:lnTo>
                  <a:lnTo>
                    <a:pt x="752" y="193"/>
                  </a:lnTo>
                  <a:lnTo>
                    <a:pt x="797" y="189"/>
                  </a:lnTo>
                  <a:lnTo>
                    <a:pt x="841" y="185"/>
                  </a:lnTo>
                  <a:lnTo>
                    <a:pt x="885" y="178"/>
                  </a:lnTo>
                  <a:lnTo>
                    <a:pt x="929" y="170"/>
                  </a:lnTo>
                  <a:lnTo>
                    <a:pt x="972" y="160"/>
                  </a:lnTo>
                  <a:lnTo>
                    <a:pt x="1016" y="149"/>
                  </a:lnTo>
                  <a:lnTo>
                    <a:pt x="1059" y="136"/>
                  </a:lnTo>
                  <a:lnTo>
                    <a:pt x="1101" y="121"/>
                  </a:lnTo>
                  <a:lnTo>
                    <a:pt x="1144" y="105"/>
                  </a:lnTo>
                  <a:lnTo>
                    <a:pt x="1185" y="88"/>
                  </a:lnTo>
                  <a:lnTo>
                    <a:pt x="1226" y="68"/>
                  </a:lnTo>
                  <a:lnTo>
                    <a:pt x="1266" y="47"/>
                  </a:lnTo>
                  <a:lnTo>
                    <a:pt x="1306" y="24"/>
                  </a:lnTo>
                  <a:lnTo>
                    <a:pt x="1346" y="0"/>
                  </a:lnTo>
                  <a:lnTo>
                    <a:pt x="1325" y="51"/>
                  </a:lnTo>
                  <a:lnTo>
                    <a:pt x="1301" y="72"/>
                  </a:lnTo>
                  <a:lnTo>
                    <a:pt x="1274" y="91"/>
                  </a:lnTo>
                  <a:lnTo>
                    <a:pt x="1246" y="110"/>
                  </a:lnTo>
                  <a:lnTo>
                    <a:pt x="1215" y="128"/>
                  </a:lnTo>
                  <a:lnTo>
                    <a:pt x="1184" y="144"/>
                  </a:lnTo>
                  <a:lnTo>
                    <a:pt x="1150" y="160"/>
                  </a:lnTo>
                  <a:lnTo>
                    <a:pt x="1115" y="174"/>
                  </a:lnTo>
                  <a:lnTo>
                    <a:pt x="1078" y="188"/>
                  </a:lnTo>
                  <a:lnTo>
                    <a:pt x="1040" y="201"/>
                  </a:lnTo>
                  <a:lnTo>
                    <a:pt x="1000" y="211"/>
                  </a:lnTo>
                  <a:lnTo>
                    <a:pt x="960" y="221"/>
                  </a:lnTo>
                  <a:lnTo>
                    <a:pt x="918" y="229"/>
                  </a:lnTo>
                  <a:lnTo>
                    <a:pt x="876" y="238"/>
                  </a:lnTo>
                  <a:lnTo>
                    <a:pt x="832" y="243"/>
                  </a:lnTo>
                  <a:lnTo>
                    <a:pt x="788" y="248"/>
                  </a:lnTo>
                  <a:lnTo>
                    <a:pt x="743" y="250"/>
                  </a:lnTo>
                  <a:lnTo>
                    <a:pt x="697" y="252"/>
                  </a:lnTo>
                  <a:lnTo>
                    <a:pt x="652" y="252"/>
                  </a:lnTo>
                  <a:lnTo>
                    <a:pt x="606" y="251"/>
                  </a:lnTo>
                  <a:lnTo>
                    <a:pt x="560" y="248"/>
                  </a:lnTo>
                  <a:lnTo>
                    <a:pt x="513" y="243"/>
                  </a:lnTo>
                  <a:lnTo>
                    <a:pt x="467" y="236"/>
                  </a:lnTo>
                  <a:lnTo>
                    <a:pt x="421" y="228"/>
                  </a:lnTo>
                  <a:lnTo>
                    <a:pt x="375" y="218"/>
                  </a:lnTo>
                  <a:lnTo>
                    <a:pt x="329" y="206"/>
                  </a:lnTo>
                  <a:lnTo>
                    <a:pt x="284" y="193"/>
                  </a:lnTo>
                  <a:lnTo>
                    <a:pt x="239" y="178"/>
                  </a:lnTo>
                  <a:lnTo>
                    <a:pt x="194" y="160"/>
                  </a:lnTo>
                  <a:lnTo>
                    <a:pt x="150" y="141"/>
                  </a:lnTo>
                  <a:lnTo>
                    <a:pt x="107" y="119"/>
                  </a:lnTo>
                  <a:lnTo>
                    <a:pt x="66" y="96"/>
                  </a:lnTo>
                  <a:lnTo>
                    <a:pt x="26" y="70"/>
                  </a:lnTo>
                  <a:lnTo>
                    <a:pt x="0" y="8"/>
                  </a:lnTo>
                  <a:close/>
                </a:path>
              </a:pathLst>
            </a:custGeom>
            <a:solidFill>
              <a:srgbClr val="289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40" name="Freeform 88"/>
            <p:cNvSpPr>
              <a:spLocks/>
            </p:cNvSpPr>
            <p:nvPr/>
          </p:nvSpPr>
          <p:spPr bwMode="auto">
            <a:xfrm>
              <a:off x="595312" y="4414838"/>
              <a:ext cx="20638" cy="11113"/>
            </a:xfrm>
            <a:custGeom>
              <a:avLst/>
              <a:gdLst>
                <a:gd name="T0" fmla="*/ 0 w 27"/>
                <a:gd name="T1" fmla="*/ 14 h 14"/>
                <a:gd name="T2" fmla="*/ 1 w 27"/>
                <a:gd name="T3" fmla="*/ 10 h 14"/>
                <a:gd name="T4" fmla="*/ 6 w 27"/>
                <a:gd name="T5" fmla="*/ 3 h 14"/>
                <a:gd name="T6" fmla="*/ 14 w 27"/>
                <a:gd name="T7" fmla="*/ 0 h 14"/>
                <a:gd name="T8" fmla="*/ 27 w 27"/>
                <a:gd name="T9" fmla="*/ 3 h 14"/>
                <a:gd name="T10" fmla="*/ 23 w 27"/>
                <a:gd name="T11" fmla="*/ 3 h 14"/>
                <a:gd name="T12" fmla="*/ 16 w 27"/>
                <a:gd name="T13" fmla="*/ 4 h 14"/>
                <a:gd name="T14" fmla="*/ 7 w 27"/>
                <a:gd name="T15" fmla="*/ 8 h 14"/>
                <a:gd name="T16" fmla="*/ 0 w 27"/>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4">
                  <a:moveTo>
                    <a:pt x="0" y="14"/>
                  </a:moveTo>
                  <a:lnTo>
                    <a:pt x="1" y="10"/>
                  </a:lnTo>
                  <a:lnTo>
                    <a:pt x="6" y="3"/>
                  </a:lnTo>
                  <a:lnTo>
                    <a:pt x="14" y="0"/>
                  </a:lnTo>
                  <a:lnTo>
                    <a:pt x="27" y="3"/>
                  </a:lnTo>
                  <a:lnTo>
                    <a:pt x="23" y="3"/>
                  </a:lnTo>
                  <a:lnTo>
                    <a:pt x="16" y="4"/>
                  </a:lnTo>
                  <a:lnTo>
                    <a:pt x="7" y="8"/>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41" name="Freeform 89"/>
            <p:cNvSpPr>
              <a:spLocks/>
            </p:cNvSpPr>
            <p:nvPr/>
          </p:nvSpPr>
          <p:spPr bwMode="auto">
            <a:xfrm>
              <a:off x="631825" y="4408488"/>
              <a:ext cx="22225" cy="7938"/>
            </a:xfrm>
            <a:custGeom>
              <a:avLst/>
              <a:gdLst>
                <a:gd name="T0" fmla="*/ 0 w 29"/>
                <a:gd name="T1" fmla="*/ 9 h 9"/>
                <a:gd name="T2" fmla="*/ 2 w 29"/>
                <a:gd name="T3" fmla="*/ 7 h 9"/>
                <a:gd name="T4" fmla="*/ 8 w 29"/>
                <a:gd name="T5" fmla="*/ 1 h 9"/>
                <a:gd name="T6" fmla="*/ 17 w 29"/>
                <a:gd name="T7" fmla="*/ 0 h 9"/>
                <a:gd name="T8" fmla="*/ 29 w 29"/>
                <a:gd name="T9" fmla="*/ 8 h 9"/>
                <a:gd name="T10" fmla="*/ 25 w 29"/>
                <a:gd name="T11" fmla="*/ 7 h 9"/>
                <a:gd name="T12" fmla="*/ 18 w 29"/>
                <a:gd name="T13" fmla="*/ 6 h 9"/>
                <a:gd name="T14" fmla="*/ 8 w 29"/>
                <a:gd name="T15" fmla="*/ 6 h 9"/>
                <a:gd name="T16" fmla="*/ 0 w 2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9">
                  <a:moveTo>
                    <a:pt x="0" y="9"/>
                  </a:moveTo>
                  <a:lnTo>
                    <a:pt x="2" y="7"/>
                  </a:lnTo>
                  <a:lnTo>
                    <a:pt x="8" y="1"/>
                  </a:lnTo>
                  <a:lnTo>
                    <a:pt x="17" y="0"/>
                  </a:lnTo>
                  <a:lnTo>
                    <a:pt x="29" y="8"/>
                  </a:lnTo>
                  <a:lnTo>
                    <a:pt x="25" y="7"/>
                  </a:lnTo>
                  <a:lnTo>
                    <a:pt x="18" y="6"/>
                  </a:lnTo>
                  <a:lnTo>
                    <a:pt x="8" y="6"/>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sp>
          <p:nvSpPr>
            <p:cNvPr id="42" name="Freeform 90"/>
            <p:cNvSpPr>
              <a:spLocks/>
            </p:cNvSpPr>
            <p:nvPr/>
          </p:nvSpPr>
          <p:spPr bwMode="auto">
            <a:xfrm>
              <a:off x="858838" y="4395788"/>
              <a:ext cx="20638" cy="4763"/>
            </a:xfrm>
            <a:custGeom>
              <a:avLst/>
              <a:gdLst>
                <a:gd name="T0" fmla="*/ 0 w 25"/>
                <a:gd name="T1" fmla="*/ 6 h 6"/>
                <a:gd name="T2" fmla="*/ 2 w 25"/>
                <a:gd name="T3" fmla="*/ 3 h 6"/>
                <a:gd name="T4" fmla="*/ 8 w 25"/>
                <a:gd name="T5" fmla="*/ 0 h 6"/>
                <a:gd name="T6" fmla="*/ 16 w 25"/>
                <a:gd name="T7" fmla="*/ 0 h 6"/>
                <a:gd name="T8" fmla="*/ 25 w 25"/>
                <a:gd name="T9" fmla="*/ 6 h 6"/>
                <a:gd name="T10" fmla="*/ 23 w 25"/>
                <a:gd name="T11" fmla="*/ 6 h 6"/>
                <a:gd name="T12" fmla="*/ 16 w 25"/>
                <a:gd name="T13" fmla="*/ 6 h 6"/>
                <a:gd name="T14" fmla="*/ 8 w 25"/>
                <a:gd name="T15" fmla="*/ 6 h 6"/>
                <a:gd name="T16" fmla="*/ 0 w 2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
                  <a:moveTo>
                    <a:pt x="0" y="6"/>
                  </a:moveTo>
                  <a:lnTo>
                    <a:pt x="2" y="3"/>
                  </a:lnTo>
                  <a:lnTo>
                    <a:pt x="8" y="0"/>
                  </a:lnTo>
                  <a:lnTo>
                    <a:pt x="16" y="0"/>
                  </a:lnTo>
                  <a:lnTo>
                    <a:pt x="25" y="6"/>
                  </a:lnTo>
                  <a:lnTo>
                    <a:pt x="23" y="6"/>
                  </a:lnTo>
                  <a:lnTo>
                    <a:pt x="16" y="6"/>
                  </a:lnTo>
                  <a:lnTo>
                    <a:pt x="8"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ZA" sz="1662"/>
            </a:p>
          </p:txBody>
        </p:sp>
      </p:grpSp>
      <p:pic>
        <p:nvPicPr>
          <p:cNvPr id="43" name="Picture 42"/>
          <p:cNvPicPr>
            <a:picLocks noChangeAspect="1"/>
          </p:cNvPicPr>
          <p:nvPr/>
        </p:nvPicPr>
        <p:blipFill>
          <a:blip r:embed="rId4">
            <a:clrChange>
              <a:clrFrom>
                <a:srgbClr val="FFFFFF"/>
              </a:clrFrom>
              <a:clrTo>
                <a:srgbClr val="FFFFFF">
                  <a:alpha val="0"/>
                </a:srgbClr>
              </a:clrTo>
            </a:clrChange>
          </a:blip>
          <a:stretch>
            <a:fillRect/>
          </a:stretch>
        </p:blipFill>
        <p:spPr>
          <a:xfrm>
            <a:off x="3782073" y="2463516"/>
            <a:ext cx="2402695" cy="2478798"/>
          </a:xfrm>
          <a:prstGeom prst="rect">
            <a:avLst/>
          </a:prstGeom>
        </p:spPr>
      </p:pic>
      <p:sp>
        <p:nvSpPr>
          <p:cNvPr id="44" name="TextBox 43"/>
          <p:cNvSpPr txBox="1"/>
          <p:nvPr/>
        </p:nvSpPr>
        <p:spPr>
          <a:xfrm>
            <a:off x="4569595" y="1284552"/>
            <a:ext cx="919629" cy="262829"/>
          </a:xfrm>
          <a:prstGeom prst="rect">
            <a:avLst/>
          </a:prstGeom>
          <a:noFill/>
        </p:spPr>
        <p:txBody>
          <a:bodyPr wrap="square" rtlCol="0">
            <a:spAutoFit/>
          </a:bodyPr>
          <a:lstStyle/>
          <a:p>
            <a:r>
              <a:rPr lang="en-ZA" sz="1108" dirty="0">
                <a:solidFill>
                  <a:prstClr val="black"/>
                </a:solidFill>
                <a:latin typeface="Times New Roman" pitchFamily="18" charset="0"/>
                <a:cs typeface="Times New Roman" pitchFamily="18" charset="0"/>
              </a:rPr>
              <a:t>Precipitation</a:t>
            </a:r>
          </a:p>
        </p:txBody>
      </p:sp>
      <p:sp>
        <p:nvSpPr>
          <p:cNvPr id="45" name="TextBox 44"/>
          <p:cNvSpPr txBox="1"/>
          <p:nvPr/>
        </p:nvSpPr>
        <p:spPr>
          <a:xfrm>
            <a:off x="2332490" y="3063259"/>
            <a:ext cx="1449583" cy="262829"/>
          </a:xfrm>
          <a:prstGeom prst="rect">
            <a:avLst/>
          </a:prstGeom>
          <a:noFill/>
        </p:spPr>
        <p:txBody>
          <a:bodyPr wrap="square" rtlCol="0">
            <a:spAutoFit/>
          </a:bodyPr>
          <a:lstStyle/>
          <a:p>
            <a:pPr algn="ctr"/>
            <a:r>
              <a:rPr lang="en-ZA" sz="1108" dirty="0" err="1">
                <a:solidFill>
                  <a:prstClr val="black"/>
                </a:solidFill>
                <a:latin typeface="Times New Roman" pitchFamily="18" charset="0"/>
                <a:cs typeface="Times New Roman" pitchFamily="18" charset="0"/>
              </a:rPr>
              <a:t>Evapo</a:t>
            </a:r>
            <a:r>
              <a:rPr lang="en-ZA" sz="1108" dirty="0">
                <a:solidFill>
                  <a:prstClr val="black"/>
                </a:solidFill>
                <a:latin typeface="Times New Roman" pitchFamily="18" charset="0"/>
                <a:cs typeface="Times New Roman" pitchFamily="18" charset="0"/>
              </a:rPr>
              <a:t>-transpiration</a:t>
            </a:r>
          </a:p>
        </p:txBody>
      </p:sp>
      <p:sp>
        <p:nvSpPr>
          <p:cNvPr id="46" name="TextBox 45"/>
          <p:cNvSpPr txBox="1"/>
          <p:nvPr/>
        </p:nvSpPr>
        <p:spPr>
          <a:xfrm>
            <a:off x="7007781" y="4514304"/>
            <a:ext cx="911324" cy="603820"/>
          </a:xfrm>
          <a:prstGeom prst="rect">
            <a:avLst/>
          </a:prstGeom>
          <a:noFill/>
        </p:spPr>
        <p:txBody>
          <a:bodyPr wrap="square" rtlCol="0">
            <a:spAutoFit/>
          </a:bodyPr>
          <a:lstStyle/>
          <a:p>
            <a:pPr algn="ctr"/>
            <a:r>
              <a:rPr lang="en-ZA" sz="1108" dirty="0">
                <a:solidFill>
                  <a:prstClr val="black"/>
                </a:solidFill>
                <a:latin typeface="Times New Roman" pitchFamily="18" charset="0"/>
                <a:cs typeface="Times New Roman" pitchFamily="18" charset="0"/>
              </a:rPr>
              <a:t>Reduced  volumes of runoff</a:t>
            </a:r>
          </a:p>
        </p:txBody>
      </p:sp>
      <p:sp>
        <p:nvSpPr>
          <p:cNvPr id="47" name="TextBox 46"/>
          <p:cNvSpPr txBox="1"/>
          <p:nvPr/>
        </p:nvSpPr>
        <p:spPr>
          <a:xfrm>
            <a:off x="5575539" y="4970168"/>
            <a:ext cx="921955" cy="433324"/>
          </a:xfrm>
          <a:prstGeom prst="rect">
            <a:avLst/>
          </a:prstGeom>
          <a:noFill/>
        </p:spPr>
        <p:txBody>
          <a:bodyPr wrap="square" rtlCol="0">
            <a:spAutoFit/>
          </a:bodyPr>
          <a:lstStyle/>
          <a:p>
            <a:pPr algn="ctr"/>
            <a:r>
              <a:rPr lang="en-ZA" sz="1108" dirty="0">
                <a:solidFill>
                  <a:prstClr val="black"/>
                </a:solidFill>
                <a:latin typeface="Times New Roman" pitchFamily="18" charset="0"/>
                <a:cs typeface="Times New Roman" pitchFamily="18" charset="0"/>
              </a:rPr>
              <a:t>Increased Infiltration</a:t>
            </a:r>
          </a:p>
        </p:txBody>
      </p:sp>
      <p:sp>
        <p:nvSpPr>
          <p:cNvPr id="48" name="TextBox 47"/>
          <p:cNvSpPr txBox="1"/>
          <p:nvPr/>
        </p:nvSpPr>
        <p:spPr>
          <a:xfrm>
            <a:off x="2678032" y="5742595"/>
            <a:ext cx="1635917" cy="433324"/>
          </a:xfrm>
          <a:prstGeom prst="rect">
            <a:avLst/>
          </a:prstGeom>
          <a:noFill/>
        </p:spPr>
        <p:txBody>
          <a:bodyPr wrap="square" rtlCol="0">
            <a:spAutoFit/>
          </a:bodyPr>
          <a:lstStyle/>
          <a:p>
            <a:pPr algn="ctr"/>
            <a:r>
              <a:rPr lang="en-ZA" sz="1108" dirty="0">
                <a:solidFill>
                  <a:prstClr val="black"/>
                </a:solidFill>
                <a:latin typeface="Times New Roman" pitchFamily="18" charset="0"/>
                <a:cs typeface="Times New Roman" pitchFamily="18" charset="0"/>
              </a:rPr>
              <a:t>Reduced wastewater discharge</a:t>
            </a:r>
          </a:p>
        </p:txBody>
      </p:sp>
      <p:sp>
        <p:nvSpPr>
          <p:cNvPr id="49" name="TextBox 48"/>
          <p:cNvSpPr txBox="1"/>
          <p:nvPr/>
        </p:nvSpPr>
        <p:spPr>
          <a:xfrm>
            <a:off x="107504" y="5148029"/>
            <a:ext cx="1881803" cy="433324"/>
          </a:xfrm>
          <a:prstGeom prst="rect">
            <a:avLst/>
          </a:prstGeom>
          <a:noFill/>
        </p:spPr>
        <p:txBody>
          <a:bodyPr wrap="square" rtlCol="0">
            <a:spAutoFit/>
          </a:bodyPr>
          <a:lstStyle/>
          <a:p>
            <a:pPr algn="r"/>
            <a:r>
              <a:rPr lang="en-ZA" sz="1108" dirty="0">
                <a:solidFill>
                  <a:prstClr val="black"/>
                </a:solidFill>
                <a:latin typeface="Times New Roman" pitchFamily="18" charset="0"/>
                <a:cs typeface="Times New Roman" pitchFamily="18" charset="0"/>
              </a:rPr>
              <a:t>Reduced Municipal potable water demand</a:t>
            </a:r>
          </a:p>
        </p:txBody>
      </p:sp>
      <p:sp>
        <p:nvSpPr>
          <p:cNvPr id="50" name="Freeform 49"/>
          <p:cNvSpPr/>
          <p:nvPr/>
        </p:nvSpPr>
        <p:spPr>
          <a:xfrm>
            <a:off x="2087205" y="4921936"/>
            <a:ext cx="2417885" cy="350226"/>
          </a:xfrm>
          <a:custGeom>
            <a:avLst/>
            <a:gdLst>
              <a:gd name="connsiteX0" fmla="*/ 0 w 2619375"/>
              <a:gd name="connsiteY0" fmla="*/ 123825 h 123825"/>
              <a:gd name="connsiteX1" fmla="*/ 2609850 w 2619375"/>
              <a:gd name="connsiteY1" fmla="*/ 114300 h 123825"/>
              <a:gd name="connsiteX2" fmla="*/ 2619375 w 2619375"/>
              <a:gd name="connsiteY2" fmla="*/ 0 h 123825"/>
            </a:gdLst>
            <a:ahLst/>
            <a:cxnLst>
              <a:cxn ang="0">
                <a:pos x="connsiteX0" y="connsiteY0"/>
              </a:cxn>
              <a:cxn ang="0">
                <a:pos x="connsiteX1" y="connsiteY1"/>
              </a:cxn>
              <a:cxn ang="0">
                <a:pos x="connsiteX2" y="connsiteY2"/>
              </a:cxn>
            </a:cxnLst>
            <a:rect l="l" t="t" r="r" b="b"/>
            <a:pathLst>
              <a:path w="2619375" h="123825">
                <a:moveTo>
                  <a:pt x="0" y="123825"/>
                </a:moveTo>
                <a:lnTo>
                  <a:pt x="2609850" y="114300"/>
                </a:lnTo>
                <a:lnTo>
                  <a:pt x="2619375" y="0"/>
                </a:ln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62"/>
          </a:p>
        </p:txBody>
      </p:sp>
      <p:sp>
        <p:nvSpPr>
          <p:cNvPr id="51" name="Freeform 50"/>
          <p:cNvSpPr/>
          <p:nvPr/>
        </p:nvSpPr>
        <p:spPr>
          <a:xfrm>
            <a:off x="2611526" y="4922814"/>
            <a:ext cx="2417885" cy="1331758"/>
          </a:xfrm>
          <a:custGeom>
            <a:avLst/>
            <a:gdLst>
              <a:gd name="connsiteX0" fmla="*/ 0 w 2619375"/>
              <a:gd name="connsiteY0" fmla="*/ 123825 h 123825"/>
              <a:gd name="connsiteX1" fmla="*/ 2609850 w 2619375"/>
              <a:gd name="connsiteY1" fmla="*/ 114300 h 123825"/>
              <a:gd name="connsiteX2" fmla="*/ 2619375 w 2619375"/>
              <a:gd name="connsiteY2" fmla="*/ 0 h 123825"/>
            </a:gdLst>
            <a:ahLst/>
            <a:cxnLst>
              <a:cxn ang="0">
                <a:pos x="connsiteX0" y="connsiteY0"/>
              </a:cxn>
              <a:cxn ang="0">
                <a:pos x="connsiteX1" y="connsiteY1"/>
              </a:cxn>
              <a:cxn ang="0">
                <a:pos x="connsiteX2" y="connsiteY2"/>
              </a:cxn>
            </a:cxnLst>
            <a:rect l="l" t="t" r="r" b="b"/>
            <a:pathLst>
              <a:path w="2619375" h="123825">
                <a:moveTo>
                  <a:pt x="0" y="123825"/>
                </a:moveTo>
                <a:lnTo>
                  <a:pt x="2609850" y="114300"/>
                </a:lnTo>
                <a:lnTo>
                  <a:pt x="2619375" y="0"/>
                </a:lnTo>
              </a:path>
            </a:pathLst>
          </a:custGeom>
          <a:noFill/>
          <a:ln w="50800">
            <a:solidFill>
              <a:schemeClr val="accent4"/>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62"/>
          </a:p>
        </p:txBody>
      </p:sp>
      <p:sp>
        <p:nvSpPr>
          <p:cNvPr id="53" name="TextBox 52"/>
          <p:cNvSpPr txBox="1"/>
          <p:nvPr/>
        </p:nvSpPr>
        <p:spPr>
          <a:xfrm>
            <a:off x="5125664" y="5672349"/>
            <a:ext cx="1187612" cy="433324"/>
          </a:xfrm>
          <a:prstGeom prst="rect">
            <a:avLst/>
          </a:prstGeom>
          <a:noFill/>
        </p:spPr>
        <p:txBody>
          <a:bodyPr wrap="square" rtlCol="0">
            <a:spAutoFit/>
          </a:bodyPr>
          <a:lstStyle/>
          <a:p>
            <a:pPr algn="r"/>
            <a:r>
              <a:rPr lang="en-ZA" sz="1108" dirty="0">
                <a:solidFill>
                  <a:prstClr val="black"/>
                </a:solidFill>
                <a:latin typeface="Times New Roman" pitchFamily="18" charset="0"/>
                <a:cs typeface="Times New Roman" pitchFamily="18" charset="0"/>
              </a:rPr>
              <a:t>Stormwater Harvesting</a:t>
            </a:r>
          </a:p>
        </p:txBody>
      </p:sp>
      <p:sp>
        <p:nvSpPr>
          <p:cNvPr id="54" name="Freeform 53"/>
          <p:cNvSpPr/>
          <p:nvPr/>
        </p:nvSpPr>
        <p:spPr>
          <a:xfrm>
            <a:off x="2130402" y="4957603"/>
            <a:ext cx="4367092" cy="702191"/>
          </a:xfrm>
          <a:custGeom>
            <a:avLst/>
            <a:gdLst>
              <a:gd name="connsiteX0" fmla="*/ 0 w 2619375"/>
              <a:gd name="connsiteY0" fmla="*/ 123825 h 123825"/>
              <a:gd name="connsiteX1" fmla="*/ 2609850 w 2619375"/>
              <a:gd name="connsiteY1" fmla="*/ 114300 h 123825"/>
              <a:gd name="connsiteX2" fmla="*/ 2619375 w 2619375"/>
              <a:gd name="connsiteY2" fmla="*/ 0 h 123825"/>
            </a:gdLst>
            <a:ahLst/>
            <a:cxnLst>
              <a:cxn ang="0">
                <a:pos x="connsiteX0" y="connsiteY0"/>
              </a:cxn>
              <a:cxn ang="0">
                <a:pos x="connsiteX1" y="connsiteY1"/>
              </a:cxn>
              <a:cxn ang="0">
                <a:pos x="connsiteX2" y="connsiteY2"/>
              </a:cxn>
            </a:cxnLst>
            <a:rect l="l" t="t" r="r" b="b"/>
            <a:pathLst>
              <a:path w="2619375" h="123825">
                <a:moveTo>
                  <a:pt x="0" y="123825"/>
                </a:moveTo>
                <a:lnTo>
                  <a:pt x="2609850" y="114300"/>
                </a:lnTo>
                <a:lnTo>
                  <a:pt x="2619375" y="0"/>
                </a:lnTo>
              </a:path>
            </a:pathLst>
          </a:custGeom>
          <a:noFill/>
          <a:ln w="3810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62"/>
          </a:p>
        </p:txBody>
      </p:sp>
      <p:cxnSp>
        <p:nvCxnSpPr>
          <p:cNvPr id="55" name="Straight Arrow Connector 54"/>
          <p:cNvCxnSpPr/>
          <p:nvPr/>
        </p:nvCxnSpPr>
        <p:spPr>
          <a:xfrm flipV="1">
            <a:off x="2844608" y="3420997"/>
            <a:ext cx="0" cy="418389"/>
          </a:xfrm>
          <a:prstGeom prst="straightConnector1">
            <a:avLst/>
          </a:prstGeom>
          <a:ln w="1016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5569177" y="4957785"/>
            <a:ext cx="6298" cy="500339"/>
          </a:xfrm>
          <a:prstGeom prst="straightConnector1">
            <a:avLst/>
          </a:prstGeom>
          <a:ln w="857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6646916" y="4761166"/>
            <a:ext cx="475316" cy="1"/>
          </a:xfrm>
          <a:prstGeom prst="straightConnector1">
            <a:avLst/>
          </a:prstGeom>
          <a:ln w="793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950029" y="1527243"/>
            <a:ext cx="0" cy="696785"/>
          </a:xfrm>
          <a:prstGeom prst="straightConnector1">
            <a:avLst/>
          </a:prstGeom>
          <a:ln w="165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flipH="1">
            <a:off x="3560618" y="4932276"/>
            <a:ext cx="1475152" cy="224920"/>
          </a:xfrm>
          <a:custGeom>
            <a:avLst/>
            <a:gdLst>
              <a:gd name="connsiteX0" fmla="*/ 0 w 592428"/>
              <a:gd name="connsiteY0" fmla="*/ 283335 h 283335"/>
              <a:gd name="connsiteX1" fmla="*/ 592428 w 592428"/>
              <a:gd name="connsiteY1" fmla="*/ 270456 h 283335"/>
              <a:gd name="connsiteX2" fmla="*/ 592428 w 592428"/>
              <a:gd name="connsiteY2" fmla="*/ 0 h 283335"/>
              <a:gd name="connsiteX3" fmla="*/ 592428 w 592428"/>
              <a:gd name="connsiteY3" fmla="*/ 0 h 283335"/>
            </a:gdLst>
            <a:ahLst/>
            <a:cxnLst>
              <a:cxn ang="0">
                <a:pos x="connsiteX0" y="connsiteY0"/>
              </a:cxn>
              <a:cxn ang="0">
                <a:pos x="connsiteX1" y="connsiteY1"/>
              </a:cxn>
              <a:cxn ang="0">
                <a:pos x="connsiteX2" y="connsiteY2"/>
              </a:cxn>
              <a:cxn ang="0">
                <a:pos x="connsiteX3" y="connsiteY3"/>
              </a:cxn>
            </a:cxnLst>
            <a:rect l="l" t="t" r="r" b="b"/>
            <a:pathLst>
              <a:path w="592428" h="283335">
                <a:moveTo>
                  <a:pt x="0" y="283335"/>
                </a:moveTo>
                <a:lnTo>
                  <a:pt x="592428" y="270456"/>
                </a:lnTo>
                <a:lnTo>
                  <a:pt x="592428" y="0"/>
                </a:lnTo>
                <a:lnTo>
                  <a:pt x="592428" y="0"/>
                </a:lnTo>
              </a:path>
            </a:pathLst>
          </a:custGeom>
          <a:noFill/>
          <a:ln w="53975">
            <a:solidFill>
              <a:schemeClr val="accent4">
                <a:lumMod val="60000"/>
                <a:lumOff val="4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62"/>
          </a:p>
        </p:txBody>
      </p:sp>
      <p:grpSp>
        <p:nvGrpSpPr>
          <p:cNvPr id="60" name="Group 59"/>
          <p:cNvGrpSpPr/>
          <p:nvPr/>
        </p:nvGrpSpPr>
        <p:grpSpPr>
          <a:xfrm>
            <a:off x="5909875" y="3917609"/>
            <a:ext cx="667310" cy="659452"/>
            <a:chOff x="6190366" y="3934076"/>
            <a:chExt cx="722919" cy="714406"/>
          </a:xfrm>
        </p:grpSpPr>
        <p:cxnSp>
          <p:nvCxnSpPr>
            <p:cNvPr id="61" name="Straight Connector 60"/>
            <p:cNvCxnSpPr/>
            <p:nvPr/>
          </p:nvCxnSpPr>
          <p:spPr>
            <a:xfrm flipH="1" flipV="1">
              <a:off x="6190366" y="4365104"/>
              <a:ext cx="416221" cy="22911"/>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6501452" y="3934076"/>
              <a:ext cx="411833" cy="714406"/>
            </a:xfrm>
            <a:prstGeom prst="rect">
              <a:avLst/>
            </a:prstGeom>
            <a:solidFill>
              <a:schemeClr val="accent6">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62"/>
            </a:p>
          </p:txBody>
        </p:sp>
      </p:grpSp>
      <p:sp>
        <p:nvSpPr>
          <p:cNvPr id="63" name="Freeform 62"/>
          <p:cNvSpPr/>
          <p:nvPr/>
        </p:nvSpPr>
        <p:spPr>
          <a:xfrm>
            <a:off x="2435865" y="3913448"/>
            <a:ext cx="1545465" cy="832173"/>
          </a:xfrm>
          <a:custGeom>
            <a:avLst/>
            <a:gdLst>
              <a:gd name="connsiteX0" fmla="*/ 0 w 1674254"/>
              <a:gd name="connsiteY0" fmla="*/ 901521 h 901521"/>
              <a:gd name="connsiteX1" fmla="*/ 0 w 1674254"/>
              <a:gd name="connsiteY1" fmla="*/ 0 h 901521"/>
              <a:gd name="connsiteX2" fmla="*/ 1674254 w 1674254"/>
              <a:gd name="connsiteY2" fmla="*/ 0 h 901521"/>
              <a:gd name="connsiteX3" fmla="*/ 1674254 w 1674254"/>
              <a:gd name="connsiteY3" fmla="*/ 0 h 901521"/>
            </a:gdLst>
            <a:ahLst/>
            <a:cxnLst>
              <a:cxn ang="0">
                <a:pos x="connsiteX0" y="connsiteY0"/>
              </a:cxn>
              <a:cxn ang="0">
                <a:pos x="connsiteX1" y="connsiteY1"/>
              </a:cxn>
              <a:cxn ang="0">
                <a:pos x="connsiteX2" y="connsiteY2"/>
              </a:cxn>
              <a:cxn ang="0">
                <a:pos x="connsiteX3" y="connsiteY3"/>
              </a:cxn>
            </a:cxnLst>
            <a:rect l="l" t="t" r="r" b="b"/>
            <a:pathLst>
              <a:path w="1674254" h="901521">
                <a:moveTo>
                  <a:pt x="0" y="901521"/>
                </a:moveTo>
                <a:lnTo>
                  <a:pt x="0" y="0"/>
                </a:lnTo>
                <a:lnTo>
                  <a:pt x="1674254" y="0"/>
                </a:lnTo>
                <a:lnTo>
                  <a:pt x="1674254" y="0"/>
                </a:lnTo>
              </a:path>
            </a:pathLst>
          </a:custGeom>
          <a:noFill/>
          <a:ln w="50800">
            <a:solidFill>
              <a:schemeClr val="accent3">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62"/>
          </a:p>
        </p:txBody>
      </p:sp>
      <p:sp>
        <p:nvSpPr>
          <p:cNvPr id="64" name="TextBox 63"/>
          <p:cNvSpPr txBox="1"/>
          <p:nvPr/>
        </p:nvSpPr>
        <p:spPr>
          <a:xfrm>
            <a:off x="6089257" y="3363800"/>
            <a:ext cx="1353354" cy="523220"/>
          </a:xfrm>
          <a:prstGeom prst="rect">
            <a:avLst/>
          </a:prstGeom>
          <a:noFill/>
        </p:spPr>
        <p:txBody>
          <a:bodyPr wrap="square" rtlCol="0">
            <a:spAutoFit/>
          </a:bodyPr>
          <a:lstStyle/>
          <a:p>
            <a:pPr algn="ctr"/>
            <a:r>
              <a:rPr lang="en-ZA" sz="1400" b="1" dirty="0">
                <a:solidFill>
                  <a:srgbClr val="FF0000"/>
                </a:solidFill>
                <a:latin typeface="Times New Roman" pitchFamily="18" charset="0"/>
                <a:cs typeface="Times New Roman" pitchFamily="18" charset="0"/>
              </a:rPr>
              <a:t>Rainwater Harvesting</a:t>
            </a:r>
          </a:p>
        </p:txBody>
      </p:sp>
      <p:sp>
        <p:nvSpPr>
          <p:cNvPr id="65" name="TextBox 64"/>
          <p:cNvSpPr txBox="1"/>
          <p:nvPr/>
        </p:nvSpPr>
        <p:spPr>
          <a:xfrm>
            <a:off x="755576" y="4074291"/>
            <a:ext cx="1670178" cy="307777"/>
          </a:xfrm>
          <a:prstGeom prst="rect">
            <a:avLst/>
          </a:prstGeom>
          <a:noFill/>
        </p:spPr>
        <p:txBody>
          <a:bodyPr wrap="square" rtlCol="0">
            <a:spAutoFit/>
          </a:bodyPr>
          <a:lstStyle/>
          <a:p>
            <a:pPr algn="ctr"/>
            <a:r>
              <a:rPr lang="en-ZA" sz="1400" b="1" dirty="0">
                <a:solidFill>
                  <a:srgbClr val="FF0000"/>
                </a:solidFill>
                <a:latin typeface="Times New Roman" pitchFamily="18" charset="0"/>
                <a:cs typeface="Times New Roman" pitchFamily="18" charset="0"/>
              </a:rPr>
              <a:t>Groundwater</a:t>
            </a:r>
          </a:p>
        </p:txBody>
      </p:sp>
      <p:sp>
        <p:nvSpPr>
          <p:cNvPr id="66" name="TextBox 65"/>
          <p:cNvSpPr txBox="1"/>
          <p:nvPr/>
        </p:nvSpPr>
        <p:spPr>
          <a:xfrm>
            <a:off x="1876823" y="4921936"/>
            <a:ext cx="1838490" cy="307777"/>
          </a:xfrm>
          <a:prstGeom prst="rect">
            <a:avLst/>
          </a:prstGeom>
          <a:noFill/>
        </p:spPr>
        <p:txBody>
          <a:bodyPr wrap="square" rtlCol="0">
            <a:spAutoFit/>
          </a:bodyPr>
          <a:lstStyle/>
          <a:p>
            <a:pPr algn="ctr"/>
            <a:r>
              <a:rPr lang="en-ZA" sz="1400" b="1" dirty="0">
                <a:solidFill>
                  <a:srgbClr val="FF0000"/>
                </a:solidFill>
                <a:latin typeface="Times New Roman" pitchFamily="18" charset="0"/>
                <a:cs typeface="Times New Roman" pitchFamily="18" charset="0"/>
              </a:rPr>
              <a:t>Greywater reuse</a:t>
            </a:r>
          </a:p>
        </p:txBody>
      </p:sp>
    </p:spTree>
    <p:extLst>
      <p:ext uri="{BB962C8B-B14F-4D97-AF65-F5344CB8AC3E}">
        <p14:creationId xmlns:p14="http://schemas.microsoft.com/office/powerpoint/2010/main" val="2282237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8FFD7A-5D81-4D9C-8E1B-3E2C405F9282}"/>
              </a:ext>
            </a:extLst>
          </p:cNvPr>
          <p:cNvPicPr>
            <a:picLocks noChangeAspect="1"/>
          </p:cNvPicPr>
          <p:nvPr/>
        </p:nvPicPr>
        <p:blipFill rotWithShape="1">
          <a:blip r:embed="rId2"/>
          <a:srcRect t="6701"/>
          <a:stretch/>
        </p:blipFill>
        <p:spPr>
          <a:xfrm>
            <a:off x="755576" y="980728"/>
            <a:ext cx="7492575" cy="5242892"/>
          </a:xfrm>
          <a:prstGeom prst="rect">
            <a:avLst/>
          </a:prstGeom>
        </p:spPr>
      </p:pic>
      <p:sp>
        <p:nvSpPr>
          <p:cNvPr id="3" name="TextBox 2">
            <a:extLst>
              <a:ext uri="{FF2B5EF4-FFF2-40B4-BE49-F238E27FC236}">
                <a16:creationId xmlns:a16="http://schemas.microsoft.com/office/drawing/2014/main" id="{D36C65CC-9ED2-4DE9-82F6-8B0C84F03691}"/>
              </a:ext>
            </a:extLst>
          </p:cNvPr>
          <p:cNvSpPr txBox="1"/>
          <p:nvPr/>
        </p:nvSpPr>
        <p:spPr>
          <a:xfrm>
            <a:off x="17240" y="170439"/>
            <a:ext cx="8136904" cy="523220"/>
          </a:xfrm>
          <a:prstGeom prst="rect">
            <a:avLst/>
          </a:prstGeom>
          <a:noFill/>
        </p:spPr>
        <p:txBody>
          <a:bodyPr wrap="square" rtlCol="0">
            <a:spAutoFit/>
          </a:bodyPr>
          <a:lstStyle/>
          <a:p>
            <a:r>
              <a:rPr lang="en-ZA" sz="2800" dirty="0">
                <a:solidFill>
                  <a:schemeClr val="bg1"/>
                </a:solidFill>
              </a:rPr>
              <a:t>Registration and licencing of alternative water use</a:t>
            </a:r>
          </a:p>
        </p:txBody>
      </p:sp>
    </p:spTree>
    <p:extLst>
      <p:ext uri="{BB962C8B-B14F-4D97-AF65-F5344CB8AC3E}">
        <p14:creationId xmlns:p14="http://schemas.microsoft.com/office/powerpoint/2010/main" val="2764313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Greywater</a:t>
            </a:r>
            <a:r>
              <a:rPr lang="en-ZA" dirty="0"/>
              <a:t> harvesting in serviced areas</a:t>
            </a:r>
          </a:p>
        </p:txBody>
      </p:sp>
      <p:pic>
        <p:nvPicPr>
          <p:cNvPr id="6" name="Picture 4" descr="http://www.waterrhapsody.co.za/wp-content/uploads/2009/09/Grey-Water-Re-us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75565" y="1196752"/>
            <a:ext cx="5291731" cy="19265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459414"/>
            <a:ext cx="3304488" cy="4408673"/>
          </a:xfrm>
          <a:prstGeom prst="rect">
            <a:avLst/>
          </a:prstGeom>
        </p:spPr>
      </p:pic>
      <p:pic>
        <p:nvPicPr>
          <p:cNvPr id="8" name="Picture 2" descr="http://www.capewatersolutions.co.za/wp-content/uploads/2010/09/PT-Milkwood-Cr-300x1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3284984"/>
            <a:ext cx="4585387" cy="258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551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31" t="22410" r="18813" b="27183"/>
          <a:stretch/>
        </p:blipFill>
        <p:spPr bwMode="auto">
          <a:xfrm>
            <a:off x="2507063" y="1844824"/>
            <a:ext cx="4129873" cy="346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29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941CF3-000C-40E3-8D45-2C6F4B783A00}"/>
              </a:ext>
            </a:extLst>
          </p:cNvPr>
          <p:cNvPicPr>
            <a:picLocks noChangeAspect="1"/>
          </p:cNvPicPr>
          <p:nvPr/>
        </p:nvPicPr>
        <p:blipFill rotWithShape="1">
          <a:blip r:embed="rId2"/>
          <a:srcRect t="11066" b="56042"/>
          <a:stretch/>
        </p:blipFill>
        <p:spPr>
          <a:xfrm>
            <a:off x="1259632" y="3894434"/>
            <a:ext cx="6264696" cy="2916041"/>
          </a:xfrm>
          <a:prstGeom prst="rect">
            <a:avLst/>
          </a:prstGeom>
        </p:spPr>
      </p:pic>
      <p:sp>
        <p:nvSpPr>
          <p:cNvPr id="3" name="TextBox 2">
            <a:extLst>
              <a:ext uri="{FF2B5EF4-FFF2-40B4-BE49-F238E27FC236}">
                <a16:creationId xmlns:a16="http://schemas.microsoft.com/office/drawing/2014/main" id="{4922DA44-5F72-428D-8DD6-7C3BB30DE28C}"/>
              </a:ext>
            </a:extLst>
          </p:cNvPr>
          <p:cNvSpPr txBox="1"/>
          <p:nvPr/>
        </p:nvSpPr>
        <p:spPr>
          <a:xfrm>
            <a:off x="179512" y="116632"/>
            <a:ext cx="8064896" cy="523220"/>
          </a:xfrm>
          <a:prstGeom prst="rect">
            <a:avLst/>
          </a:prstGeom>
          <a:noFill/>
        </p:spPr>
        <p:txBody>
          <a:bodyPr wrap="square" rtlCol="0">
            <a:spAutoFit/>
          </a:bodyPr>
          <a:lstStyle/>
          <a:p>
            <a:r>
              <a:rPr lang="en-ZA" sz="2800" dirty="0">
                <a:solidFill>
                  <a:schemeClr val="bg1"/>
                </a:solidFill>
              </a:rPr>
              <a:t>Greywater guidelines - </a:t>
            </a:r>
            <a:r>
              <a:rPr lang="en-ZA" sz="2800" dirty="0" err="1">
                <a:solidFill>
                  <a:schemeClr val="bg1"/>
                </a:solidFill>
              </a:rPr>
              <a:t>CoCT</a:t>
            </a:r>
            <a:endParaRPr lang="en-ZA" sz="2800" dirty="0">
              <a:solidFill>
                <a:schemeClr val="bg1"/>
              </a:solidFill>
            </a:endParaRPr>
          </a:p>
        </p:txBody>
      </p:sp>
      <p:sp>
        <p:nvSpPr>
          <p:cNvPr id="4" name="TextBox 3">
            <a:extLst>
              <a:ext uri="{FF2B5EF4-FFF2-40B4-BE49-F238E27FC236}">
                <a16:creationId xmlns:a16="http://schemas.microsoft.com/office/drawing/2014/main" id="{4E33ACE6-C361-48DF-8D21-ADCD3003FB5D}"/>
              </a:ext>
            </a:extLst>
          </p:cNvPr>
          <p:cNvSpPr txBox="1"/>
          <p:nvPr/>
        </p:nvSpPr>
        <p:spPr>
          <a:xfrm>
            <a:off x="971600" y="1043241"/>
            <a:ext cx="6696744" cy="2846933"/>
          </a:xfrm>
          <a:prstGeom prst="rect">
            <a:avLst/>
          </a:prstGeom>
          <a:noFill/>
        </p:spPr>
        <p:txBody>
          <a:bodyPr wrap="square" rtlCol="0">
            <a:spAutoFit/>
          </a:bodyPr>
          <a:lstStyle/>
          <a:p>
            <a:pPr marL="342900" indent="-342900">
              <a:spcBef>
                <a:spcPts val="600"/>
              </a:spcBef>
              <a:buFont typeface="+mj-lt"/>
              <a:buAutoNum type="arabicPeriod"/>
            </a:pPr>
            <a:r>
              <a:rPr lang="en-ZA" dirty="0"/>
              <a:t>Municipal supply to be fitted with RPZ valve</a:t>
            </a:r>
          </a:p>
          <a:p>
            <a:pPr marL="342900" indent="-342900">
              <a:spcBef>
                <a:spcPts val="600"/>
              </a:spcBef>
              <a:buFont typeface="+mj-lt"/>
              <a:buAutoNum type="arabicPeriod"/>
            </a:pPr>
            <a:r>
              <a:rPr lang="en-ZA" dirty="0"/>
              <a:t>Municipal supply to cistern to be disconnected </a:t>
            </a:r>
          </a:p>
          <a:p>
            <a:pPr marL="342900" indent="-342900">
              <a:spcBef>
                <a:spcPts val="600"/>
              </a:spcBef>
              <a:buFont typeface="+mj-lt"/>
              <a:buAutoNum type="arabicPeriod"/>
            </a:pPr>
            <a:r>
              <a:rPr lang="en-ZA" dirty="0"/>
              <a:t>Collection and treatment in approved storage tanks</a:t>
            </a:r>
          </a:p>
          <a:p>
            <a:pPr marL="342900" indent="-342900">
              <a:spcBef>
                <a:spcPts val="600"/>
              </a:spcBef>
              <a:buFont typeface="+mj-lt"/>
              <a:buAutoNum type="arabicPeriod"/>
            </a:pPr>
            <a:r>
              <a:rPr lang="en-ZA" dirty="0"/>
              <a:t>Underground tank to be at least 1m from boundary</a:t>
            </a:r>
          </a:p>
          <a:p>
            <a:pPr marL="342900" indent="-342900">
              <a:spcBef>
                <a:spcPts val="600"/>
              </a:spcBef>
              <a:buFont typeface="+mj-lt"/>
              <a:buAutoNum type="arabicPeriod"/>
            </a:pPr>
            <a:r>
              <a:rPr lang="en-ZA" dirty="0"/>
              <a:t>Screen-filtered greywater for drip / subsurface irrigation</a:t>
            </a:r>
          </a:p>
          <a:p>
            <a:pPr marL="342900" indent="-342900">
              <a:spcBef>
                <a:spcPts val="600"/>
              </a:spcBef>
              <a:buFont typeface="+mj-lt"/>
              <a:buAutoNum type="arabicPeriod"/>
            </a:pPr>
            <a:r>
              <a:rPr lang="en-ZA" dirty="0"/>
              <a:t>Collection, disinfection and distribution in second part of tank</a:t>
            </a:r>
          </a:p>
          <a:p>
            <a:pPr marL="342900" indent="-342900">
              <a:spcBef>
                <a:spcPts val="600"/>
              </a:spcBef>
              <a:buFont typeface="+mj-lt"/>
              <a:buAutoNum type="arabicPeriod"/>
            </a:pPr>
            <a:r>
              <a:rPr lang="en-ZA" dirty="0"/>
              <a:t>Filtered and disinfected greywater for toilet flushing</a:t>
            </a:r>
          </a:p>
          <a:p>
            <a:pPr marL="342900" indent="-342900">
              <a:spcBef>
                <a:spcPts val="600"/>
              </a:spcBef>
              <a:buFont typeface="+mj-lt"/>
              <a:buAutoNum type="arabicPeriod"/>
            </a:pPr>
            <a:r>
              <a:rPr lang="en-ZA" dirty="0"/>
              <a:t>Storage tank overflow to sewer, etc.</a:t>
            </a:r>
          </a:p>
        </p:txBody>
      </p:sp>
    </p:spTree>
    <p:extLst>
      <p:ext uri="{BB962C8B-B14F-4D97-AF65-F5344CB8AC3E}">
        <p14:creationId xmlns:p14="http://schemas.microsoft.com/office/powerpoint/2010/main" val="311541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Rainwater and </a:t>
            </a:r>
            <a:r>
              <a:rPr lang="en-ZA" dirty="0" err="1"/>
              <a:t>stormwater</a:t>
            </a:r>
            <a:r>
              <a:rPr lang="en-ZA" dirty="0"/>
              <a:t> harvesting</a:t>
            </a:r>
          </a:p>
        </p:txBody>
      </p:sp>
      <p:sp>
        <p:nvSpPr>
          <p:cNvPr id="7" name="Content Placeholder 2"/>
          <p:cNvSpPr>
            <a:spLocks noGrp="1"/>
          </p:cNvSpPr>
          <p:nvPr>
            <p:ph idx="1"/>
          </p:nvPr>
        </p:nvSpPr>
        <p:spPr>
          <a:xfrm>
            <a:off x="47415" y="1700808"/>
            <a:ext cx="5275278" cy="4226701"/>
          </a:xfrm>
        </p:spPr>
        <p:txBody>
          <a:bodyPr>
            <a:normAutofit/>
          </a:bodyPr>
          <a:lstStyle/>
          <a:p>
            <a:pPr marL="350628" lvl="1" indent="0">
              <a:buNone/>
            </a:pPr>
            <a:r>
              <a:rPr lang="en-ZA" sz="2585" dirty="0">
                <a:solidFill>
                  <a:srgbClr val="FF0000"/>
                </a:solidFill>
              </a:rPr>
              <a:t>Rainwater Harvesting</a:t>
            </a:r>
            <a:r>
              <a:rPr lang="en-ZA" sz="2585" dirty="0"/>
              <a:t> </a:t>
            </a:r>
            <a:r>
              <a:rPr lang="en-ZA" sz="2585" dirty="0">
                <a:solidFill>
                  <a:schemeClr val="tx1"/>
                </a:solidFill>
              </a:rPr>
              <a:t>– harvesting of water from roofs for water supply (private property owners)</a:t>
            </a:r>
          </a:p>
          <a:p>
            <a:pPr marL="350628" lvl="1" indent="0">
              <a:buNone/>
            </a:pPr>
            <a:endParaRPr lang="en-ZA" sz="2585" dirty="0"/>
          </a:p>
          <a:p>
            <a:pPr marL="350628" lvl="1" indent="0">
              <a:buNone/>
            </a:pPr>
            <a:r>
              <a:rPr lang="en-ZA" sz="2585" dirty="0" err="1">
                <a:solidFill>
                  <a:srgbClr val="FF0000"/>
                </a:solidFill>
              </a:rPr>
              <a:t>Stormwater</a:t>
            </a:r>
            <a:r>
              <a:rPr lang="en-ZA" sz="2585" dirty="0">
                <a:solidFill>
                  <a:srgbClr val="FF0000"/>
                </a:solidFill>
              </a:rPr>
              <a:t> Harvesting </a:t>
            </a:r>
            <a:r>
              <a:rPr lang="en-ZA" sz="2585" dirty="0">
                <a:solidFill>
                  <a:schemeClr val="tx1"/>
                </a:solidFill>
              </a:rPr>
              <a:t>– harvesting of water from </a:t>
            </a:r>
            <a:r>
              <a:rPr lang="en-ZA" sz="2585" dirty="0" err="1">
                <a:solidFill>
                  <a:schemeClr val="tx1"/>
                </a:solidFill>
              </a:rPr>
              <a:t>stormwater</a:t>
            </a:r>
            <a:r>
              <a:rPr lang="en-ZA" sz="2585" dirty="0">
                <a:solidFill>
                  <a:schemeClr val="tx1"/>
                </a:solidFill>
              </a:rPr>
              <a:t> systems for water supply (regional scale)</a:t>
            </a:r>
          </a:p>
          <a:p>
            <a:pPr marL="350628" lvl="1" indent="0">
              <a:buNone/>
            </a:pPr>
            <a:endParaRPr lang="en-ZA" dirty="0"/>
          </a:p>
          <a:p>
            <a:pPr marL="350628" lvl="1" indent="0">
              <a:buNone/>
            </a:pPr>
            <a:endParaRPr lang="en-ZA" dirty="0"/>
          </a:p>
        </p:txBody>
      </p:sp>
      <p:pic>
        <p:nvPicPr>
          <p:cNvPr id="4" name="Picture 2" descr="Cape Town, Feb 200920090203_11">
            <a:extLst>
              <a:ext uri="{FF2B5EF4-FFF2-40B4-BE49-F238E27FC236}">
                <a16:creationId xmlns:a16="http://schemas.microsoft.com/office/drawing/2014/main" id="{213D5D42-7377-4AFD-B45F-08B67971DF8A}"/>
              </a:ext>
            </a:extLst>
          </p:cNvPr>
          <p:cNvPicPr>
            <a:picLocks noChangeAspect="1" noChangeArrowheads="1"/>
          </p:cNvPicPr>
          <p:nvPr/>
        </p:nvPicPr>
        <p:blipFill rotWithShape="1">
          <a:blip r:embed="rId3" cstate="screen"/>
          <a:srcRect b="8652"/>
          <a:stretch/>
        </p:blipFill>
        <p:spPr bwMode="auto">
          <a:xfrm>
            <a:off x="5148064" y="990936"/>
            <a:ext cx="3688612" cy="4876128"/>
          </a:xfrm>
          <a:prstGeom prst="rect">
            <a:avLst/>
          </a:prstGeom>
          <a:noFill/>
          <a:ln w="9525">
            <a:noFill/>
            <a:miter lim="800000"/>
            <a:headEnd/>
            <a:tailEnd/>
          </a:ln>
        </p:spPr>
      </p:pic>
    </p:spTree>
    <p:extLst>
      <p:ext uri="{BB962C8B-B14F-4D97-AF65-F5344CB8AC3E}">
        <p14:creationId xmlns:p14="http://schemas.microsoft.com/office/powerpoint/2010/main" val="548384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01" y="72769"/>
            <a:ext cx="8229600" cy="863046"/>
          </a:xfrm>
        </p:spPr>
        <p:txBody>
          <a:bodyPr>
            <a:normAutofit/>
          </a:bodyPr>
          <a:lstStyle/>
          <a:p>
            <a:r>
              <a:rPr lang="en-ZA" dirty="0">
                <a:cs typeface="Times New Roman" panose="02020603050405020304" pitchFamily="18" charset="0"/>
              </a:rPr>
              <a:t>Rainwater use at the household level</a:t>
            </a:r>
          </a:p>
        </p:txBody>
      </p:sp>
      <p:pic>
        <p:nvPicPr>
          <p:cNvPr id="4" name="Content Placeholder 3"/>
          <p:cNvPicPr>
            <a:picLocks noGrp="1" noChangeAspect="1"/>
          </p:cNvPicPr>
          <p:nvPr>
            <p:ph idx="1"/>
          </p:nvPr>
        </p:nvPicPr>
        <p:blipFill>
          <a:blip r:embed="rId2"/>
          <a:stretch>
            <a:fillRect/>
          </a:stretch>
        </p:blipFill>
        <p:spPr>
          <a:xfrm>
            <a:off x="-14354" y="1116818"/>
            <a:ext cx="7945240" cy="4638594"/>
          </a:xfrm>
          <a:prstGeom prst="rect">
            <a:avLst/>
          </a:prstGeom>
        </p:spPr>
      </p:pic>
      <p:sp>
        <p:nvSpPr>
          <p:cNvPr id="5" name="Rectangle 4"/>
          <p:cNvSpPr/>
          <p:nvPr/>
        </p:nvSpPr>
        <p:spPr>
          <a:xfrm>
            <a:off x="5325336" y="6189690"/>
            <a:ext cx="2880276" cy="348109"/>
          </a:xfrm>
          <a:prstGeom prst="rect">
            <a:avLst/>
          </a:prstGeom>
        </p:spPr>
        <p:txBody>
          <a:bodyPr wrap="none">
            <a:spAutoFit/>
          </a:bodyPr>
          <a:lstStyle/>
          <a:p>
            <a:r>
              <a:rPr lang="en-ZA" sz="1662" dirty="0">
                <a:solidFill>
                  <a:srgbClr val="53548A"/>
                </a:solidFill>
              </a:rPr>
              <a:t>(Jacobs and Haarhoff, 2007)</a:t>
            </a:r>
          </a:p>
        </p:txBody>
      </p:sp>
      <p:sp>
        <p:nvSpPr>
          <p:cNvPr id="6" name="Oval 5"/>
          <p:cNvSpPr/>
          <p:nvPr/>
        </p:nvSpPr>
        <p:spPr>
          <a:xfrm>
            <a:off x="4505531" y="4359565"/>
            <a:ext cx="2259943" cy="664689"/>
          </a:xfrm>
          <a:prstGeom prst="ellipse">
            <a:avLst/>
          </a:prstGeom>
          <a:noFill/>
          <a:ln w="38100">
            <a:solidFill>
              <a:srgbClr val="66FF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sz="1662">
              <a:solidFill>
                <a:srgbClr val="53548A"/>
              </a:solidFill>
            </a:endParaRPr>
          </a:p>
        </p:txBody>
      </p:sp>
      <p:sp>
        <p:nvSpPr>
          <p:cNvPr id="7" name="Oval 6"/>
          <p:cNvSpPr/>
          <p:nvPr/>
        </p:nvSpPr>
        <p:spPr>
          <a:xfrm>
            <a:off x="4572000" y="1660311"/>
            <a:ext cx="1419948" cy="267953"/>
          </a:xfrm>
          <a:prstGeom prst="ellipse">
            <a:avLst/>
          </a:prstGeom>
          <a:noFill/>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sz="1662">
              <a:solidFill>
                <a:srgbClr val="0070C0"/>
              </a:solidFill>
            </a:endParaRPr>
          </a:p>
        </p:txBody>
      </p:sp>
      <p:sp>
        <p:nvSpPr>
          <p:cNvPr id="8" name="Oval 7"/>
          <p:cNvSpPr/>
          <p:nvPr/>
        </p:nvSpPr>
        <p:spPr>
          <a:xfrm>
            <a:off x="4592396" y="2447544"/>
            <a:ext cx="2551791" cy="316819"/>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sz="1662">
              <a:solidFill>
                <a:srgbClr val="0070C0"/>
              </a:solidFill>
            </a:endParaRPr>
          </a:p>
        </p:txBody>
      </p:sp>
      <p:sp>
        <p:nvSpPr>
          <p:cNvPr id="9" name="Rectangle 8"/>
          <p:cNvSpPr/>
          <p:nvPr/>
        </p:nvSpPr>
        <p:spPr>
          <a:xfrm rot="16200000">
            <a:off x="7612924" y="2384349"/>
            <a:ext cx="1782860" cy="348109"/>
          </a:xfrm>
          <a:prstGeom prst="rect">
            <a:avLst/>
          </a:prstGeom>
          <a:ln>
            <a:solidFill>
              <a:srgbClr val="002060"/>
            </a:solidFill>
          </a:ln>
        </p:spPr>
        <p:txBody>
          <a:bodyPr wrap="none">
            <a:spAutoFit/>
          </a:bodyPr>
          <a:lstStyle/>
          <a:p>
            <a:pPr algn="ctr"/>
            <a:r>
              <a:rPr lang="en-ZA" sz="1662" b="1" dirty="0">
                <a:solidFill>
                  <a:srgbClr val="FF0000"/>
                </a:solidFill>
              </a:rPr>
              <a:t>Stormwater use</a:t>
            </a:r>
          </a:p>
        </p:txBody>
      </p:sp>
      <p:cxnSp>
        <p:nvCxnSpPr>
          <p:cNvPr id="10" name="Straight Arrow Connector 9"/>
          <p:cNvCxnSpPr>
            <a:stCxn id="9" idx="0"/>
            <a:endCxn id="6" idx="6"/>
          </p:cNvCxnSpPr>
          <p:nvPr/>
        </p:nvCxnSpPr>
        <p:spPr>
          <a:xfrm flipH="1">
            <a:off x="6765474" y="2558404"/>
            <a:ext cx="1564826" cy="2133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0"/>
            <a:endCxn id="7" idx="6"/>
          </p:cNvCxnSpPr>
          <p:nvPr/>
        </p:nvCxnSpPr>
        <p:spPr>
          <a:xfrm flipH="1" flipV="1">
            <a:off x="5991948" y="1794288"/>
            <a:ext cx="2338352" cy="764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0"/>
            <a:endCxn id="8" idx="6"/>
          </p:cNvCxnSpPr>
          <p:nvPr/>
        </p:nvCxnSpPr>
        <p:spPr>
          <a:xfrm flipH="1">
            <a:off x="7144187" y="2558404"/>
            <a:ext cx="1186113" cy="47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170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Positions on SWH</a:t>
            </a:r>
          </a:p>
        </p:txBody>
      </p:sp>
      <p:sp>
        <p:nvSpPr>
          <p:cNvPr id="3" name="Rectangle 2"/>
          <p:cNvSpPr/>
          <p:nvPr/>
        </p:nvSpPr>
        <p:spPr>
          <a:xfrm>
            <a:off x="583865" y="1484784"/>
            <a:ext cx="8375084" cy="707886"/>
          </a:xfrm>
          <a:prstGeom prst="rect">
            <a:avLst/>
          </a:prstGeom>
        </p:spPr>
        <p:txBody>
          <a:bodyPr wrap="square">
            <a:spAutoFit/>
          </a:bodyPr>
          <a:lstStyle/>
          <a:p>
            <a:r>
              <a:rPr lang="en-US" sz="2000" b="0" dirty="0">
                <a:latin typeface="+mn-lt"/>
              </a:rPr>
              <a:t>Position 1: SWH improves water security</a:t>
            </a:r>
          </a:p>
          <a:p>
            <a:r>
              <a:rPr lang="en-US" sz="2000" b="0" dirty="0">
                <a:solidFill>
                  <a:srgbClr val="FF0000"/>
                </a:solidFill>
                <a:latin typeface="+mn-lt"/>
              </a:rPr>
              <a:t>An alternative source of water</a:t>
            </a:r>
            <a:endParaRPr lang="en-ZA" sz="2000" b="0" dirty="0">
              <a:solidFill>
                <a:srgbClr val="FF0000"/>
              </a:solidFill>
              <a:latin typeface="+mn-lt"/>
            </a:endParaRPr>
          </a:p>
        </p:txBody>
      </p:sp>
      <p:sp>
        <p:nvSpPr>
          <p:cNvPr id="4" name="Rectangle 3"/>
          <p:cNvSpPr/>
          <p:nvPr/>
        </p:nvSpPr>
        <p:spPr>
          <a:xfrm>
            <a:off x="583870" y="2708920"/>
            <a:ext cx="7942048" cy="707886"/>
          </a:xfrm>
          <a:prstGeom prst="rect">
            <a:avLst/>
          </a:prstGeom>
        </p:spPr>
        <p:txBody>
          <a:bodyPr wrap="square">
            <a:spAutoFit/>
          </a:bodyPr>
          <a:lstStyle/>
          <a:p>
            <a:r>
              <a:rPr lang="en-US" sz="2000" b="0" dirty="0">
                <a:latin typeface="+mn-lt"/>
              </a:rPr>
              <a:t>Position 2: SWH reduces flooding</a:t>
            </a:r>
          </a:p>
          <a:p>
            <a:r>
              <a:rPr lang="en-US" sz="2000" b="0" dirty="0">
                <a:solidFill>
                  <a:srgbClr val="FF0000"/>
                </a:solidFill>
                <a:latin typeface="+mn-lt"/>
              </a:rPr>
              <a:t>Stores and removes ‘surplus’ SW</a:t>
            </a:r>
            <a:endParaRPr lang="en-ZA" sz="2000" b="0" dirty="0">
              <a:solidFill>
                <a:srgbClr val="FF0000"/>
              </a:solidFill>
              <a:latin typeface="+mn-lt"/>
            </a:endParaRPr>
          </a:p>
        </p:txBody>
      </p:sp>
      <p:sp>
        <p:nvSpPr>
          <p:cNvPr id="6" name="Rectangle 5"/>
          <p:cNvSpPr/>
          <p:nvPr/>
        </p:nvSpPr>
        <p:spPr>
          <a:xfrm>
            <a:off x="583865" y="3960471"/>
            <a:ext cx="8308615" cy="1323439"/>
          </a:xfrm>
          <a:prstGeom prst="rect">
            <a:avLst/>
          </a:prstGeom>
        </p:spPr>
        <p:txBody>
          <a:bodyPr wrap="square">
            <a:spAutoFit/>
          </a:bodyPr>
          <a:lstStyle/>
          <a:p>
            <a:r>
              <a:rPr lang="en-US" sz="2000" b="0" dirty="0">
                <a:latin typeface="+mj-lt"/>
              </a:rPr>
              <a:t>Position 3: SWH provides additional benefits</a:t>
            </a:r>
          </a:p>
          <a:p>
            <a:r>
              <a:rPr lang="en-US" sz="2000" b="0" dirty="0">
                <a:solidFill>
                  <a:srgbClr val="FF0000"/>
                </a:solidFill>
                <a:latin typeface="+mj-lt"/>
              </a:rPr>
              <a:t>e.g. amenity, ‘value capture’ by adjacent real estate, preservation of biodiversity, reduction of the ‘heat-island’ effect provides ‘sense of place’…</a:t>
            </a:r>
            <a:endParaRPr lang="en-ZA" sz="2000" b="0" dirty="0">
              <a:solidFill>
                <a:srgbClr val="FF0000"/>
              </a:solidFill>
              <a:latin typeface="+mj-lt"/>
            </a:endParaRPr>
          </a:p>
        </p:txBody>
      </p:sp>
    </p:spTree>
    <p:extLst>
      <p:ext uri="{BB962C8B-B14F-4D97-AF65-F5344CB8AC3E}">
        <p14:creationId xmlns:p14="http://schemas.microsoft.com/office/powerpoint/2010/main" val="278927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Two big challenges</a:t>
            </a:r>
          </a:p>
        </p:txBody>
      </p:sp>
      <p:sp>
        <p:nvSpPr>
          <p:cNvPr id="7" name="Content Placeholder 2"/>
          <p:cNvSpPr>
            <a:spLocks noGrp="1"/>
          </p:cNvSpPr>
          <p:nvPr>
            <p:ph idx="1"/>
          </p:nvPr>
        </p:nvSpPr>
        <p:spPr>
          <a:xfrm>
            <a:off x="91828" y="1337513"/>
            <a:ext cx="4918693" cy="2782974"/>
          </a:xfrm>
        </p:spPr>
        <p:txBody>
          <a:bodyPr>
            <a:normAutofit lnSpcReduction="10000"/>
          </a:bodyPr>
          <a:lstStyle/>
          <a:p>
            <a:pPr marL="177800" lvl="1" indent="0">
              <a:spcBef>
                <a:spcPts val="1200"/>
              </a:spcBef>
              <a:buNone/>
            </a:pPr>
            <a:r>
              <a:rPr lang="en-ZA" sz="2400" dirty="0">
                <a:solidFill>
                  <a:srgbClr val="FF0000"/>
                </a:solidFill>
              </a:rPr>
              <a:t>Water Quality </a:t>
            </a:r>
            <a:r>
              <a:rPr lang="en-ZA" sz="2400" dirty="0">
                <a:solidFill>
                  <a:schemeClr val="tx1"/>
                </a:solidFill>
              </a:rPr>
              <a:t>- SW can be highly contaminated (trash,  pathogens, nutrients, heavy metals, sediment etc.)</a:t>
            </a:r>
            <a:endParaRPr lang="en-ZA" sz="2400" dirty="0">
              <a:solidFill>
                <a:srgbClr val="FF0000"/>
              </a:solidFill>
            </a:endParaRPr>
          </a:p>
          <a:p>
            <a:pPr marL="177800" lvl="1" indent="0">
              <a:spcBef>
                <a:spcPts val="1200"/>
              </a:spcBef>
              <a:buNone/>
            </a:pPr>
            <a:r>
              <a:rPr lang="en-ZA" sz="2400" dirty="0">
                <a:solidFill>
                  <a:srgbClr val="00B050"/>
                </a:solidFill>
              </a:rPr>
              <a:t>Possible solutions: ‘</a:t>
            </a:r>
            <a:r>
              <a:rPr lang="en-ZA" sz="2400" dirty="0">
                <a:solidFill>
                  <a:schemeClr val="tx1"/>
                </a:solidFill>
              </a:rPr>
              <a:t>Fitness-for-purpose’ use; </a:t>
            </a:r>
            <a:r>
              <a:rPr lang="en-ZA" sz="2400" dirty="0">
                <a:solidFill>
                  <a:srgbClr val="53548A"/>
                </a:solidFill>
              </a:rPr>
              <a:t>treatment – to potable standard if necessary</a:t>
            </a:r>
            <a:endParaRPr lang="en-ZA" sz="2400" dirty="0">
              <a:solidFill>
                <a:srgbClr val="00B05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174248"/>
            <a:ext cx="3927206" cy="3190855"/>
          </a:xfrm>
          <a:prstGeom prst="rect">
            <a:avLst/>
          </a:prstGeom>
        </p:spPr>
      </p:pic>
      <p:sp>
        <p:nvSpPr>
          <p:cNvPr id="3" name="TextBox 2"/>
          <p:cNvSpPr txBox="1"/>
          <p:nvPr/>
        </p:nvSpPr>
        <p:spPr>
          <a:xfrm>
            <a:off x="251520" y="4509121"/>
            <a:ext cx="7710395" cy="1354217"/>
          </a:xfrm>
          <a:prstGeom prst="rect">
            <a:avLst/>
          </a:prstGeom>
          <a:noFill/>
        </p:spPr>
        <p:txBody>
          <a:bodyPr wrap="square" rtlCol="0">
            <a:spAutoFit/>
          </a:bodyPr>
          <a:lstStyle/>
          <a:p>
            <a:pPr marL="82550" lvl="1">
              <a:buNone/>
            </a:pPr>
            <a:r>
              <a:rPr lang="en-ZA" sz="2400" dirty="0">
                <a:solidFill>
                  <a:srgbClr val="FF0000"/>
                </a:solidFill>
              </a:rPr>
              <a:t>Storage </a:t>
            </a:r>
            <a:r>
              <a:rPr lang="en-ZA" sz="2400" dirty="0"/>
              <a:t>- it seldom rains when you want the water!</a:t>
            </a:r>
          </a:p>
          <a:p>
            <a:pPr marL="82550" lvl="1">
              <a:spcBef>
                <a:spcPts val="1200"/>
              </a:spcBef>
              <a:buNone/>
            </a:pPr>
            <a:r>
              <a:rPr lang="en-ZA" sz="2400" dirty="0">
                <a:solidFill>
                  <a:srgbClr val="00B050"/>
                </a:solidFill>
              </a:rPr>
              <a:t>Possible solutions: </a:t>
            </a:r>
            <a:r>
              <a:rPr lang="en-ZA" sz="2400" dirty="0"/>
              <a:t>Real-time control of </a:t>
            </a:r>
            <a:r>
              <a:rPr lang="en-ZA" sz="2400" dirty="0" err="1"/>
              <a:t>stormwater</a:t>
            </a:r>
            <a:r>
              <a:rPr lang="en-ZA" sz="2400" dirty="0"/>
              <a:t> ponds; Managed Aquifer Recharge</a:t>
            </a:r>
            <a:endParaRPr lang="en-ZA" dirty="0"/>
          </a:p>
        </p:txBody>
      </p:sp>
    </p:spTree>
    <p:extLst>
      <p:ext uri="{BB962C8B-B14F-4D97-AF65-F5344CB8AC3E}">
        <p14:creationId xmlns:p14="http://schemas.microsoft.com/office/powerpoint/2010/main" val="1360296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17990" y="1"/>
            <a:ext cx="7710395" cy="836711"/>
          </a:xfrm>
        </p:spPr>
        <p:txBody>
          <a:bodyPr>
            <a:normAutofit/>
          </a:bodyPr>
          <a:lstStyle/>
          <a:p>
            <a:r>
              <a:rPr lang="en-US" dirty="0">
                <a:solidFill>
                  <a:srgbClr val="FFFFFF"/>
                </a:solidFill>
              </a:rPr>
              <a:t>Sustainable Drainage Systems (SuDS)</a:t>
            </a:r>
          </a:p>
        </p:txBody>
      </p:sp>
      <p:sp>
        <p:nvSpPr>
          <p:cNvPr id="219139" name="Rectangle 3"/>
          <p:cNvSpPr>
            <a:spLocks noGrp="1" noChangeArrowheads="1"/>
          </p:cNvSpPr>
          <p:nvPr>
            <p:ph idx="1"/>
          </p:nvPr>
        </p:nvSpPr>
        <p:spPr>
          <a:xfrm>
            <a:off x="729480" y="2204864"/>
            <a:ext cx="7757047" cy="2088232"/>
          </a:xfrm>
        </p:spPr>
        <p:txBody>
          <a:bodyPr>
            <a:normAutofit/>
          </a:bodyPr>
          <a:lstStyle/>
          <a:p>
            <a:pPr marL="541338" indent="-274638"/>
            <a:r>
              <a:rPr lang="en-GB" sz="2400" b="0" dirty="0">
                <a:solidFill>
                  <a:srgbClr val="002060"/>
                </a:solidFill>
                <a:latin typeface="+mn-lt"/>
              </a:rPr>
              <a:t>treating the stormwater as close to its source as possible</a:t>
            </a:r>
            <a:endParaRPr lang="en-ZA" sz="2400" b="0" dirty="0">
              <a:solidFill>
                <a:srgbClr val="002060"/>
              </a:solidFill>
              <a:latin typeface="+mn-lt"/>
            </a:endParaRPr>
          </a:p>
          <a:p>
            <a:pPr marL="541338" indent="-274638"/>
            <a:r>
              <a:rPr lang="en-GB" sz="2400" b="0" dirty="0">
                <a:solidFill>
                  <a:srgbClr val="002060"/>
                </a:solidFill>
                <a:latin typeface="+mn-lt"/>
              </a:rPr>
              <a:t>using a “treatment train” to successively treat  increased post-development pollution and flows</a:t>
            </a:r>
            <a:r>
              <a:rPr lang="en-US" sz="2800" b="0" dirty="0">
                <a:solidFill>
                  <a:srgbClr val="002060"/>
                </a:solidFill>
                <a:latin typeface="+mn-lt"/>
              </a:rPr>
              <a:t> </a:t>
            </a:r>
            <a:r>
              <a:rPr lang="en-US" sz="2800" b="0" dirty="0">
                <a:solidFill>
                  <a:srgbClr val="FF0000"/>
                </a:solidFill>
                <a:latin typeface="+mn-lt"/>
              </a:rPr>
              <a:t>     </a:t>
            </a:r>
          </a:p>
        </p:txBody>
      </p:sp>
      <p:sp>
        <p:nvSpPr>
          <p:cNvPr id="14340" name="TextBox 3"/>
          <p:cNvSpPr txBox="1">
            <a:spLocks noChangeArrowheads="1"/>
          </p:cNvSpPr>
          <p:nvPr/>
        </p:nvSpPr>
        <p:spPr bwMode="auto">
          <a:xfrm>
            <a:off x="403815" y="1197187"/>
            <a:ext cx="8560673" cy="830997"/>
          </a:xfrm>
          <a:prstGeom prst="rect">
            <a:avLst/>
          </a:prstGeom>
          <a:noFill/>
          <a:ln w="9525">
            <a:noFill/>
            <a:miter lim="800000"/>
            <a:headEnd/>
            <a:tailEnd/>
          </a:ln>
        </p:spPr>
        <p:txBody>
          <a:bodyPr wrap="square">
            <a:spAutoFit/>
          </a:bodyPr>
          <a:lstStyle/>
          <a:p>
            <a:pPr>
              <a:buClr>
                <a:srgbClr val="53548A"/>
              </a:buClr>
            </a:pPr>
            <a:r>
              <a:rPr lang="en-GB" sz="2400" b="0" dirty="0">
                <a:solidFill>
                  <a:schemeClr val="tx2"/>
                </a:solidFill>
                <a:latin typeface="Arial"/>
              </a:rPr>
              <a:t>Mimic the pre-development situation both with regard to runoff quality, runoff quantity, and amenity and biodiversity by</a:t>
            </a:r>
            <a:r>
              <a:rPr lang="en-GB" sz="2400" dirty="0">
                <a:solidFill>
                  <a:schemeClr val="tx2"/>
                </a:solidFill>
                <a:latin typeface="Arial"/>
              </a:rPr>
              <a:t>:</a:t>
            </a:r>
            <a:endParaRPr lang="en-ZA" dirty="0">
              <a:solidFill>
                <a:schemeClr val="tx2"/>
              </a:solidFill>
              <a:latin typeface="Arial"/>
            </a:endParaRPr>
          </a:p>
        </p:txBody>
      </p:sp>
      <p:sp>
        <p:nvSpPr>
          <p:cNvPr id="2" name="TextBox 1"/>
          <p:cNvSpPr txBox="1"/>
          <p:nvPr/>
        </p:nvSpPr>
        <p:spPr>
          <a:xfrm>
            <a:off x="274170" y="4542219"/>
            <a:ext cx="4104455" cy="830997"/>
          </a:xfrm>
          <a:prstGeom prst="rect">
            <a:avLst/>
          </a:prstGeom>
          <a:noFill/>
        </p:spPr>
        <p:txBody>
          <a:bodyPr wrap="square" rtlCol="0">
            <a:spAutoFit/>
          </a:bodyPr>
          <a:lstStyle/>
          <a:p>
            <a:r>
              <a:rPr lang="en-US" sz="2400" dirty="0">
                <a:solidFill>
                  <a:srgbClr val="FF0000"/>
                </a:solidFill>
              </a:rPr>
              <a:t>“Soft” engineering – </a:t>
            </a:r>
            <a:r>
              <a:rPr lang="en-US" sz="2400" dirty="0" err="1">
                <a:solidFill>
                  <a:srgbClr val="FF0000"/>
                </a:solidFill>
              </a:rPr>
              <a:t>minimise</a:t>
            </a:r>
            <a:r>
              <a:rPr lang="en-US" sz="2400" dirty="0">
                <a:solidFill>
                  <a:srgbClr val="FF0000"/>
                </a:solidFill>
              </a:rPr>
              <a:t> concrete conduits</a:t>
            </a:r>
            <a:endParaRPr lang="en-ZA" sz="2400" dirty="0"/>
          </a:p>
        </p:txBody>
      </p:sp>
      <p:pic>
        <p:nvPicPr>
          <p:cNvPr id="6" name="Picture 5" descr="Durban &amp; PMB, Jan 200920090121_94">
            <a:extLst>
              <a:ext uri="{FF2B5EF4-FFF2-40B4-BE49-F238E27FC236}">
                <a16:creationId xmlns:a16="http://schemas.microsoft.com/office/drawing/2014/main" id="{31B30712-0A8A-465B-BEC3-94C2D6BCAB7E}"/>
              </a:ext>
            </a:extLst>
          </p:cNvPr>
          <p:cNvPicPr>
            <a:picLocks noChangeAspect="1" noChangeArrowheads="1"/>
          </p:cNvPicPr>
          <p:nvPr/>
        </p:nvPicPr>
        <p:blipFill rotWithShape="1">
          <a:blip r:embed="rId3" cstate="screen">
            <a:lum bright="10000"/>
          </a:blip>
          <a:srcRect l="-1524" t="-2145" r="1524" b="29226"/>
          <a:stretch/>
        </p:blipFill>
        <p:spPr bwMode="auto">
          <a:xfrm>
            <a:off x="4347579" y="4005064"/>
            <a:ext cx="4616909" cy="2736305"/>
          </a:xfrm>
          <a:prstGeom prst="rect">
            <a:avLst/>
          </a:prstGeom>
          <a:noFill/>
          <a:ln w="9525">
            <a:noFill/>
            <a:miter lim="800000"/>
            <a:headEnd/>
            <a:tailEnd/>
          </a:ln>
        </p:spPr>
      </p:pic>
    </p:spTree>
    <p:extLst>
      <p:ext uri="{BB962C8B-B14F-4D97-AF65-F5344CB8AC3E}">
        <p14:creationId xmlns:p14="http://schemas.microsoft.com/office/powerpoint/2010/main" val="145993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Open storage</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916832"/>
            <a:ext cx="8501748" cy="37444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5991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82" y="0"/>
            <a:ext cx="8229600" cy="980728"/>
          </a:xfrm>
        </p:spPr>
        <p:txBody>
          <a:bodyPr/>
          <a:lstStyle/>
          <a:p>
            <a:r>
              <a:rPr lang="en-ZA" dirty="0"/>
              <a:t>Groundwater storage through MAR</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0" y="908720"/>
            <a:ext cx="9144000" cy="5877271"/>
          </a:xfrm>
          <a:prstGeom prst="rect">
            <a:avLst/>
          </a:prstGeom>
          <a:ln>
            <a:solidFill>
              <a:sysClr val="windowText" lastClr="000000"/>
            </a:solidFill>
          </a:ln>
        </p:spPr>
      </p:pic>
    </p:spTree>
    <p:extLst>
      <p:ext uri="{BB962C8B-B14F-4D97-AF65-F5344CB8AC3E}">
        <p14:creationId xmlns:p14="http://schemas.microsoft.com/office/powerpoint/2010/main" val="2560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4068"/>
            <a:ext cx="8042740" cy="863046"/>
          </a:xfrm>
        </p:spPr>
        <p:txBody>
          <a:bodyPr>
            <a:normAutofit/>
          </a:bodyPr>
          <a:lstStyle/>
          <a:p>
            <a:r>
              <a:rPr lang="en-ZA" dirty="0"/>
              <a:t>Links to groundwater - Sponge cities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412776"/>
            <a:ext cx="5240907" cy="3744416"/>
          </a:xfrm>
          <a:prstGeom prst="rect">
            <a:avLst/>
          </a:prstGeom>
        </p:spPr>
      </p:pic>
      <p:sp>
        <p:nvSpPr>
          <p:cNvPr id="6" name="TextBox 5"/>
          <p:cNvSpPr txBox="1"/>
          <p:nvPr/>
        </p:nvSpPr>
        <p:spPr>
          <a:xfrm>
            <a:off x="251520" y="1253764"/>
            <a:ext cx="3655791" cy="4495846"/>
          </a:xfrm>
          <a:prstGeom prst="rect">
            <a:avLst/>
          </a:prstGeom>
          <a:noFill/>
        </p:spPr>
        <p:txBody>
          <a:bodyPr wrap="square" rtlCol="0">
            <a:spAutoFit/>
          </a:bodyPr>
          <a:lstStyle/>
          <a:p>
            <a:pPr>
              <a:spcAft>
                <a:spcPts val="554"/>
              </a:spcAft>
            </a:pPr>
            <a:r>
              <a:rPr lang="en-ZA" sz="2215" dirty="0"/>
              <a:t>34 ha urban </a:t>
            </a:r>
            <a:r>
              <a:rPr lang="en-ZA" sz="2215" dirty="0" err="1"/>
              <a:t>stormwater</a:t>
            </a:r>
            <a:r>
              <a:rPr lang="en-ZA" sz="2215" dirty="0"/>
              <a:t> park in Harbin, China provides multiple ecosystems services </a:t>
            </a:r>
          </a:p>
          <a:p>
            <a:pPr marL="263776" indent="-263776">
              <a:spcBef>
                <a:spcPts val="1108"/>
              </a:spcBef>
              <a:spcAft>
                <a:spcPts val="554"/>
              </a:spcAft>
              <a:buFont typeface="Arial" panose="020B0604020202020204" pitchFamily="34" charset="0"/>
              <a:buChar char="•"/>
            </a:pPr>
            <a:r>
              <a:rPr lang="en-ZA" sz="2215" dirty="0"/>
              <a:t>collects, cleanses and stores </a:t>
            </a:r>
            <a:r>
              <a:rPr lang="en-ZA" sz="2215" dirty="0" err="1"/>
              <a:t>stormwater</a:t>
            </a:r>
            <a:r>
              <a:rPr lang="en-ZA" sz="2215" dirty="0"/>
              <a:t>, infiltrates to aquifer</a:t>
            </a:r>
          </a:p>
          <a:p>
            <a:pPr marL="263776" indent="-263776">
              <a:spcBef>
                <a:spcPts val="1108"/>
              </a:spcBef>
              <a:spcAft>
                <a:spcPts val="554"/>
              </a:spcAft>
              <a:buFont typeface="Arial" panose="020B0604020202020204" pitchFamily="34" charset="0"/>
              <a:buChar char="•"/>
            </a:pPr>
            <a:r>
              <a:rPr lang="en-ZA" sz="2215" dirty="0"/>
              <a:t>protects/recovers natural habitats</a:t>
            </a:r>
          </a:p>
          <a:p>
            <a:pPr marL="263776" indent="-263776">
              <a:spcBef>
                <a:spcPts val="1108"/>
              </a:spcBef>
              <a:buFont typeface="Arial" panose="020B0604020202020204" pitchFamily="34" charset="0"/>
              <a:buChar char="•"/>
            </a:pPr>
            <a:r>
              <a:rPr lang="en-ZA" sz="2215" dirty="0"/>
              <a:t>aesthetically appealing public space</a:t>
            </a:r>
          </a:p>
        </p:txBody>
      </p:sp>
      <p:sp>
        <p:nvSpPr>
          <p:cNvPr id="3" name="TextBox 2">
            <a:extLst>
              <a:ext uri="{FF2B5EF4-FFF2-40B4-BE49-F238E27FC236}">
                <a16:creationId xmlns:a16="http://schemas.microsoft.com/office/drawing/2014/main" id="{B9DBE801-2F0D-4684-8419-CAE4F8CA5120}"/>
              </a:ext>
            </a:extLst>
          </p:cNvPr>
          <p:cNvSpPr txBox="1"/>
          <p:nvPr/>
        </p:nvSpPr>
        <p:spPr>
          <a:xfrm>
            <a:off x="1907704" y="5803094"/>
            <a:ext cx="6242540" cy="707886"/>
          </a:xfrm>
          <a:prstGeom prst="rect">
            <a:avLst/>
          </a:prstGeom>
          <a:noFill/>
        </p:spPr>
        <p:txBody>
          <a:bodyPr wrap="square" rtlCol="0">
            <a:spAutoFit/>
          </a:bodyPr>
          <a:lstStyle/>
          <a:p>
            <a:r>
              <a:rPr lang="en-ZA" sz="2000" dirty="0">
                <a:solidFill>
                  <a:srgbClr val="FF0000"/>
                </a:solidFill>
                <a:latin typeface="Arial" panose="020B0604020202020204" pitchFamily="34" charset="0"/>
              </a:rPr>
              <a:t>Requires porous design interventions across the city, and contiguous open green / blue spaces</a:t>
            </a:r>
            <a:endParaRPr lang="en-ZA" sz="2000" dirty="0">
              <a:solidFill>
                <a:srgbClr val="FF0000"/>
              </a:solidFill>
            </a:endParaRPr>
          </a:p>
        </p:txBody>
      </p:sp>
    </p:spTree>
    <p:extLst>
      <p:ext uri="{BB962C8B-B14F-4D97-AF65-F5344CB8AC3E}">
        <p14:creationId xmlns:p14="http://schemas.microsoft.com/office/powerpoint/2010/main" val="2033691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CF73-13E9-4A45-A2B6-76E0C7BCB340}"/>
              </a:ext>
            </a:extLst>
          </p:cNvPr>
          <p:cNvSpPr>
            <a:spLocks noGrp="1"/>
          </p:cNvSpPr>
          <p:nvPr>
            <p:ph type="title"/>
          </p:nvPr>
        </p:nvSpPr>
        <p:spPr/>
        <p:txBody>
          <a:bodyPr>
            <a:normAutofit/>
          </a:bodyPr>
          <a:lstStyle/>
          <a:p>
            <a:r>
              <a:rPr lang="en-ZA" dirty="0"/>
              <a:t>Reshaping water supply - Perth</a:t>
            </a:r>
          </a:p>
        </p:txBody>
      </p:sp>
      <p:pic>
        <p:nvPicPr>
          <p:cNvPr id="4" name="Picture 2" descr="Image result for perth diverse water supply">
            <a:extLst>
              <a:ext uri="{FF2B5EF4-FFF2-40B4-BE49-F238E27FC236}">
                <a16:creationId xmlns:a16="http://schemas.microsoft.com/office/drawing/2014/main" id="{7AA4BA3B-7731-449B-8432-A65C887A7D5D}"/>
              </a:ext>
            </a:extLst>
          </p:cNvPr>
          <p:cNvPicPr>
            <a:picLocks noChangeAspect="1" noChangeArrowheads="1"/>
          </p:cNvPicPr>
          <p:nvPr/>
        </p:nvPicPr>
        <p:blipFill rotWithShape="1">
          <a:blip r:embed="rId2" cstate="print"/>
          <a:srcRect t="7000"/>
          <a:stretch/>
        </p:blipFill>
        <p:spPr bwMode="auto">
          <a:xfrm>
            <a:off x="0" y="836712"/>
            <a:ext cx="9144000" cy="6021288"/>
          </a:xfrm>
          <a:prstGeom prst="rect">
            <a:avLst/>
          </a:prstGeom>
          <a:noFill/>
        </p:spPr>
      </p:pic>
    </p:spTree>
    <p:extLst>
      <p:ext uri="{BB962C8B-B14F-4D97-AF65-F5344CB8AC3E}">
        <p14:creationId xmlns:p14="http://schemas.microsoft.com/office/powerpoint/2010/main" val="6482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South African water resources</a:t>
            </a:r>
          </a:p>
        </p:txBody>
      </p:sp>
      <p:pic>
        <p:nvPicPr>
          <p:cNvPr id="4" name="Snagit_PPT2EE"/>
          <p:cNvPicPr>
            <a:picLocks noGrp="1" noChangeAspect="1"/>
          </p:cNvPicPr>
          <p:nvPr>
            <p:ph idx="1"/>
          </p:nvPr>
        </p:nvPicPr>
        <p:blipFill rotWithShape="1">
          <a:blip r:embed="rId3">
            <a:extLst>
              <a:ext uri="{28A0092B-C50C-407E-A947-70E740481C1C}">
                <a14:useLocalDpi xmlns:a14="http://schemas.microsoft.com/office/drawing/2010/main" val="0"/>
              </a:ext>
            </a:extLst>
          </a:blip>
          <a:srcRect l="1637" t="1588" r="2735" b="1588"/>
          <a:stretch/>
        </p:blipFill>
        <p:spPr bwMode="auto">
          <a:xfrm>
            <a:off x="160818" y="1267020"/>
            <a:ext cx="5601885" cy="455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5740574" y="1196706"/>
            <a:ext cx="3190508" cy="4604263"/>
          </a:xfrm>
          <a:prstGeom prst="rect">
            <a:avLst/>
          </a:prstGeom>
        </p:spPr>
        <p:txBody>
          <a:bodyPr vert="horz">
            <a:normAutofit fontScale="92500" lnSpcReduction="10000"/>
          </a:bodyPr>
          <a:lstStyle>
            <a:lvl1pPr marL="337633" indent="-236343" algn="l" rtl="0" eaLnBrk="1" latinLnBrk="0" hangingPunct="1">
              <a:spcBef>
                <a:spcPts val="277"/>
              </a:spcBef>
              <a:buClrTx/>
              <a:buFont typeface="Arial" pitchFamily="34" charset="0"/>
              <a:buChar char="•"/>
              <a:defRPr kumimoji="0" lang="en-US" sz="2585" kern="1200">
                <a:solidFill>
                  <a:srgbClr val="000000"/>
                </a:solidFill>
                <a:latin typeface="+mj-lt"/>
                <a:ea typeface="+mj-ea"/>
                <a:cs typeface="+mj-cs"/>
              </a:defRPr>
            </a:lvl1pPr>
            <a:lvl2pPr marL="607740" indent="-227902" algn="l" rtl="0" eaLnBrk="1" latinLnBrk="0" hangingPunct="1">
              <a:spcBef>
                <a:spcPts val="277"/>
              </a:spcBef>
              <a:buClrTx/>
              <a:buFont typeface="Arial" pitchFamily="34" charset="0"/>
              <a:buChar char="•"/>
              <a:defRPr kumimoji="0" sz="2400" kern="1200">
                <a:solidFill>
                  <a:srgbClr val="000000"/>
                </a:solidFill>
                <a:latin typeface="+mn-lt"/>
                <a:ea typeface="+mn-ea"/>
                <a:cs typeface="+mn-cs"/>
              </a:defRPr>
            </a:lvl2pPr>
            <a:lvl3pPr marL="852523" indent="-202580" algn="l" rtl="0" eaLnBrk="1" latinLnBrk="0" hangingPunct="1">
              <a:spcBef>
                <a:spcPts val="277"/>
              </a:spcBef>
              <a:buClrTx/>
              <a:buFont typeface="Arial" pitchFamily="34" charset="0"/>
              <a:buChar char="•"/>
              <a:defRPr kumimoji="0" sz="2215" kern="1200">
                <a:solidFill>
                  <a:srgbClr val="000000"/>
                </a:solidFill>
                <a:latin typeface="+mn-lt"/>
                <a:ea typeface="+mn-ea"/>
                <a:cs typeface="+mn-cs"/>
              </a:defRPr>
            </a:lvl3pPr>
            <a:lvl4pPr marL="1088867" indent="-185698" algn="l" rtl="0" eaLnBrk="1" latinLnBrk="0" hangingPunct="1">
              <a:spcBef>
                <a:spcPts val="277"/>
              </a:spcBef>
              <a:buClrTx/>
              <a:buFont typeface="Arial" pitchFamily="34" charset="0"/>
              <a:buChar char="•"/>
              <a:defRPr kumimoji="0" sz="2031" kern="1200">
                <a:solidFill>
                  <a:srgbClr val="000000"/>
                </a:solidFill>
                <a:latin typeface="+mn-lt"/>
                <a:ea typeface="+mn-ea"/>
                <a:cs typeface="+mn-cs"/>
              </a:defRPr>
            </a:lvl4pPr>
            <a:lvl5pPr marL="1283006" indent="-168817" algn="l" rtl="0" eaLnBrk="1" latinLnBrk="0" hangingPunct="1">
              <a:spcBef>
                <a:spcPts val="277"/>
              </a:spcBef>
              <a:buClrTx/>
              <a:buFont typeface="Arial" pitchFamily="34" charset="0"/>
              <a:buChar char="•"/>
              <a:defRPr kumimoji="0" sz="1846" kern="1200">
                <a:solidFill>
                  <a:srgbClr val="000000"/>
                </a:solidFill>
                <a:latin typeface="+mn-lt"/>
                <a:ea typeface="+mn-ea"/>
                <a:cs typeface="+mn-cs"/>
              </a:defRPr>
            </a:lvl5pPr>
            <a:lvl6pPr marL="1485585" indent="-168817" algn="l" rtl="0" eaLnBrk="1" latinLnBrk="0" hangingPunct="1">
              <a:spcBef>
                <a:spcPts val="277"/>
              </a:spcBef>
              <a:buClr>
                <a:schemeClr val="accent3"/>
              </a:buClr>
              <a:buFont typeface="Georgia"/>
              <a:buChar char="▫"/>
              <a:defRPr kumimoji="0" sz="1662" kern="1200">
                <a:solidFill>
                  <a:schemeClr val="accent3"/>
                </a:solidFill>
                <a:latin typeface="+mn-lt"/>
                <a:ea typeface="+mn-ea"/>
                <a:cs typeface="+mn-cs"/>
              </a:defRPr>
            </a:lvl6pPr>
            <a:lvl7pPr marL="1688165" indent="-168817" algn="l" rtl="0" eaLnBrk="1" latinLnBrk="0" hangingPunct="1">
              <a:spcBef>
                <a:spcPts val="277"/>
              </a:spcBef>
              <a:buClr>
                <a:schemeClr val="accent3"/>
              </a:buClr>
              <a:buFont typeface="Georgia"/>
              <a:buChar char="▫"/>
              <a:defRPr kumimoji="0" sz="1477" kern="1200">
                <a:solidFill>
                  <a:schemeClr val="accent3"/>
                </a:solidFill>
                <a:latin typeface="+mn-lt"/>
                <a:ea typeface="+mn-ea"/>
                <a:cs typeface="+mn-cs"/>
              </a:defRPr>
            </a:lvl7pPr>
            <a:lvl8pPr marL="1873863" indent="-168817" algn="l" rtl="0" eaLnBrk="1" latinLnBrk="0" hangingPunct="1">
              <a:spcBef>
                <a:spcPts val="277"/>
              </a:spcBef>
              <a:buClr>
                <a:schemeClr val="accent3"/>
              </a:buClr>
              <a:buFont typeface="Georgia"/>
              <a:buChar char="◦"/>
              <a:defRPr kumimoji="0" sz="1385" kern="1200">
                <a:solidFill>
                  <a:schemeClr val="accent3"/>
                </a:solidFill>
                <a:latin typeface="+mn-lt"/>
                <a:ea typeface="+mn-ea"/>
                <a:cs typeface="+mn-cs"/>
              </a:defRPr>
            </a:lvl8pPr>
            <a:lvl9pPr marL="2068002" indent="-168817" algn="l" rtl="0" eaLnBrk="1" latinLnBrk="0" hangingPunct="1">
              <a:spcBef>
                <a:spcPts val="277"/>
              </a:spcBef>
              <a:buClr>
                <a:schemeClr val="accent3"/>
              </a:buClr>
              <a:buFont typeface="Georgia"/>
              <a:buChar char="◦"/>
              <a:defRPr kumimoji="0" sz="1292" kern="1200" baseline="0">
                <a:solidFill>
                  <a:schemeClr val="accent3"/>
                </a:solidFill>
                <a:latin typeface="+mn-lt"/>
                <a:ea typeface="+mn-ea"/>
                <a:cs typeface="+mn-cs"/>
              </a:defRPr>
            </a:lvl9pPr>
          </a:lstStyle>
          <a:p>
            <a:pPr>
              <a:spcBef>
                <a:spcPts val="2215"/>
              </a:spcBef>
            </a:pPr>
            <a:r>
              <a:rPr lang="en-ZA" altLang="en-US" sz="2000" dirty="0">
                <a:solidFill>
                  <a:schemeClr val="tx2"/>
                </a:solidFill>
              </a:rPr>
              <a:t>Uneven spatial distribution and seasonality of rainfall </a:t>
            </a:r>
          </a:p>
          <a:p>
            <a:pPr>
              <a:spcBef>
                <a:spcPts val="2215"/>
              </a:spcBef>
            </a:pPr>
            <a:r>
              <a:rPr lang="en-ZA" altLang="en-US" sz="2000" dirty="0">
                <a:solidFill>
                  <a:schemeClr val="tx2"/>
                </a:solidFill>
              </a:rPr>
              <a:t>Relatively low stream flow in rivers most of the time</a:t>
            </a:r>
          </a:p>
          <a:p>
            <a:pPr>
              <a:spcBef>
                <a:spcPts val="2215"/>
              </a:spcBef>
            </a:pPr>
            <a:r>
              <a:rPr lang="en-ZA" altLang="en-US" sz="2000" dirty="0">
                <a:solidFill>
                  <a:schemeClr val="tx2"/>
                </a:solidFill>
              </a:rPr>
              <a:t>Location of major urban and industrial developments remote from the country’s larger watercourses</a:t>
            </a:r>
          </a:p>
          <a:p>
            <a:pPr>
              <a:spcBef>
                <a:spcPts val="2215"/>
              </a:spcBef>
            </a:pPr>
            <a:r>
              <a:rPr lang="en-ZA" altLang="en-US" sz="2000" dirty="0">
                <a:solidFill>
                  <a:schemeClr val="tx2"/>
                </a:solidFill>
              </a:rPr>
              <a:t>70% of South Africa’s water resources are trans-boundary in nature</a:t>
            </a:r>
          </a:p>
        </p:txBody>
      </p:sp>
    </p:spTree>
    <p:extLst>
      <p:ext uri="{BB962C8B-B14F-4D97-AF65-F5344CB8AC3E}">
        <p14:creationId xmlns:p14="http://schemas.microsoft.com/office/powerpoint/2010/main" val="1865860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Pillar 2</a:t>
            </a:r>
          </a:p>
        </p:txBody>
      </p:sp>
      <p:sp>
        <p:nvSpPr>
          <p:cNvPr id="3" name="Content Placeholder 2"/>
          <p:cNvSpPr>
            <a:spLocks noGrp="1"/>
          </p:cNvSpPr>
          <p:nvPr>
            <p:ph idx="1"/>
          </p:nvPr>
        </p:nvSpPr>
        <p:spPr>
          <a:xfrm>
            <a:off x="467544" y="1988840"/>
            <a:ext cx="8229600" cy="2117148"/>
          </a:xfrm>
        </p:spPr>
        <p:txBody>
          <a:bodyPr/>
          <a:lstStyle/>
          <a:p>
            <a:pPr marL="109728" indent="0" algn="ctr">
              <a:buNone/>
            </a:pPr>
            <a:r>
              <a:rPr lang="en-ZA" sz="5400" dirty="0"/>
              <a:t>Cities providing ecosystem services</a:t>
            </a:r>
          </a:p>
        </p:txBody>
      </p:sp>
    </p:spTree>
    <p:extLst>
      <p:ext uri="{BB962C8B-B14F-4D97-AF65-F5344CB8AC3E}">
        <p14:creationId xmlns:p14="http://schemas.microsoft.com/office/powerpoint/2010/main" val="2742627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
            <a:ext cx="9181933" cy="686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278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74164" y="116632"/>
            <a:ext cx="4290237" cy="707886"/>
          </a:xfrm>
          <a:prstGeom prst="rect">
            <a:avLst/>
          </a:prstGeom>
        </p:spPr>
        <p:txBody>
          <a:bodyPr wrap="square">
            <a:spAutoFit/>
          </a:bodyPr>
          <a:lstStyle/>
          <a:p>
            <a:pPr algn="ctr">
              <a:buClr>
                <a:srgbClr val="53548A"/>
              </a:buClr>
            </a:pPr>
            <a:r>
              <a:rPr lang="en-AU" sz="4000" b="0" dirty="0">
                <a:solidFill>
                  <a:srgbClr val="FFFFFF"/>
                </a:solidFill>
                <a:latin typeface="Arial"/>
              </a:rPr>
              <a:t>Park ‘cool’ islands</a:t>
            </a:r>
          </a:p>
        </p:txBody>
      </p:sp>
      <p:sp>
        <p:nvSpPr>
          <p:cNvPr id="14" name="TextBox 13"/>
          <p:cNvSpPr txBox="1"/>
          <p:nvPr/>
        </p:nvSpPr>
        <p:spPr>
          <a:xfrm>
            <a:off x="4730669" y="1282497"/>
            <a:ext cx="4238625" cy="3693319"/>
          </a:xfrm>
          <a:prstGeom prst="rect">
            <a:avLst/>
          </a:prstGeom>
          <a:noFill/>
        </p:spPr>
        <p:txBody>
          <a:bodyPr wrap="square" rtlCol="0">
            <a:spAutoFit/>
          </a:bodyPr>
          <a:lstStyle/>
          <a:p>
            <a:pPr marL="266700" indent="-266700">
              <a:buClr>
                <a:srgbClr val="53548A"/>
              </a:buClr>
              <a:buFont typeface="Arial" pitchFamily="34" charset="0"/>
              <a:buChar char="•"/>
            </a:pPr>
            <a:r>
              <a:rPr lang="en-AU" sz="1800" b="0" dirty="0">
                <a:solidFill>
                  <a:srgbClr val="53548A"/>
                </a:solidFill>
                <a:latin typeface="Arial"/>
              </a:rPr>
              <a:t>Influence of WSUD features is controlled by its size and location, and local meteorological conditions. As much as 1km downwind…</a:t>
            </a:r>
          </a:p>
          <a:p>
            <a:pPr marL="266700" indent="-266700">
              <a:buClr>
                <a:srgbClr val="53548A"/>
              </a:buClr>
              <a:buFont typeface="Arial" pitchFamily="34" charset="0"/>
              <a:buChar char="•"/>
            </a:pPr>
            <a:endParaRPr lang="en-AU" sz="1800" b="0" dirty="0">
              <a:solidFill>
                <a:srgbClr val="53548A"/>
              </a:solidFill>
              <a:latin typeface="Arial"/>
            </a:endParaRPr>
          </a:p>
          <a:p>
            <a:pPr marL="266700" indent="-266700">
              <a:buClr>
                <a:srgbClr val="53548A"/>
              </a:buClr>
              <a:buFont typeface="Arial" pitchFamily="34" charset="0"/>
              <a:buChar char="•"/>
            </a:pPr>
            <a:r>
              <a:rPr lang="en-AU" sz="1800" b="0" dirty="0">
                <a:solidFill>
                  <a:srgbClr val="53548A"/>
                </a:solidFill>
                <a:latin typeface="Arial"/>
              </a:rPr>
              <a:t>WSUD needs to be </a:t>
            </a:r>
            <a:r>
              <a:rPr lang="en-AU" sz="1800" b="0" u="sng" dirty="0">
                <a:solidFill>
                  <a:srgbClr val="53548A"/>
                </a:solidFill>
                <a:latin typeface="Arial"/>
              </a:rPr>
              <a:t>distributed </a:t>
            </a:r>
            <a:r>
              <a:rPr lang="en-AU" sz="1800" b="0" dirty="0">
                <a:solidFill>
                  <a:srgbClr val="53548A"/>
                </a:solidFill>
                <a:latin typeface="Arial"/>
              </a:rPr>
              <a:t>throughout the landscape… and where people actually are!</a:t>
            </a:r>
          </a:p>
          <a:p>
            <a:pPr marL="266700" indent="-266700">
              <a:buClr>
                <a:srgbClr val="53548A"/>
              </a:buClr>
              <a:buFont typeface="Arial" pitchFamily="34" charset="0"/>
              <a:buChar char="•"/>
            </a:pPr>
            <a:endParaRPr lang="en-AU" sz="1800" b="0" dirty="0">
              <a:solidFill>
                <a:srgbClr val="53548A"/>
              </a:solidFill>
              <a:latin typeface="Arial"/>
            </a:endParaRPr>
          </a:p>
          <a:p>
            <a:pPr marL="266700" indent="-266700">
              <a:buClr>
                <a:srgbClr val="53548A"/>
              </a:buClr>
              <a:buFont typeface="Arial" pitchFamily="34" charset="0"/>
              <a:buChar char="•"/>
            </a:pPr>
            <a:r>
              <a:rPr lang="en-AU" sz="1800" b="0" dirty="0">
                <a:solidFill>
                  <a:srgbClr val="53548A"/>
                </a:solidFill>
                <a:latin typeface="Arial"/>
              </a:rPr>
              <a:t>Stream ecology benefits from distributed systems</a:t>
            </a:r>
          </a:p>
          <a:p>
            <a:pPr marL="715963" lvl="1" indent="-258763">
              <a:buClr>
                <a:srgbClr val="53548A"/>
              </a:buClr>
              <a:buFont typeface="Arial" pitchFamily="34" charset="0"/>
              <a:buChar char="•"/>
            </a:pPr>
            <a:endParaRPr lang="en-AU" sz="1800" b="0" dirty="0">
              <a:solidFill>
                <a:srgbClr val="53548A"/>
              </a:solidFill>
            </a:endParaRPr>
          </a:p>
          <a:p>
            <a:pPr>
              <a:buClr>
                <a:srgbClr val="53548A"/>
              </a:buClr>
            </a:pPr>
            <a:endParaRPr lang="en-AU" sz="1800" dirty="0">
              <a:solidFill>
                <a:srgbClr val="53548A"/>
              </a:solidFill>
            </a:endParaRPr>
          </a:p>
        </p:txBody>
      </p:sp>
      <p:pic>
        <p:nvPicPr>
          <p:cNvPr id="6" name="Picture 9"/>
          <p:cNvPicPr>
            <a:picLocks noChangeAspect="1" noChangeArrowheads="1"/>
          </p:cNvPicPr>
          <p:nvPr/>
        </p:nvPicPr>
        <p:blipFill>
          <a:blip r:embed="rId2" cstate="print"/>
          <a:srcRect/>
          <a:stretch>
            <a:fillRect/>
          </a:stretch>
        </p:blipFill>
        <p:spPr bwMode="auto">
          <a:xfrm>
            <a:off x="439737" y="1114411"/>
            <a:ext cx="4175045" cy="1934722"/>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39736" y="3599052"/>
            <a:ext cx="4113377" cy="2258125"/>
          </a:xfrm>
          <a:prstGeom prst="rect">
            <a:avLst/>
          </a:prstGeom>
          <a:noFill/>
          <a:ln w="9525">
            <a:noFill/>
            <a:miter lim="800000"/>
            <a:headEnd/>
            <a:tailEnd/>
          </a:ln>
        </p:spPr>
      </p:pic>
      <p:sp>
        <p:nvSpPr>
          <p:cNvPr id="9" name="Freeform 8"/>
          <p:cNvSpPr/>
          <p:nvPr/>
        </p:nvSpPr>
        <p:spPr bwMode="auto">
          <a:xfrm>
            <a:off x="979488" y="4816665"/>
            <a:ext cx="1663700" cy="973137"/>
          </a:xfrm>
          <a:custGeom>
            <a:avLst/>
            <a:gdLst>
              <a:gd name="connsiteX0" fmla="*/ 1390650 w 1663700"/>
              <a:gd name="connsiteY0" fmla="*/ 973137 h 973137"/>
              <a:gd name="connsiteX1" fmla="*/ 1562100 w 1663700"/>
              <a:gd name="connsiteY1" fmla="*/ 696912 h 973137"/>
              <a:gd name="connsiteX2" fmla="*/ 1628775 w 1663700"/>
              <a:gd name="connsiteY2" fmla="*/ 639762 h 973137"/>
              <a:gd name="connsiteX3" fmla="*/ 1657350 w 1663700"/>
              <a:gd name="connsiteY3" fmla="*/ 506412 h 973137"/>
              <a:gd name="connsiteX4" fmla="*/ 1590675 w 1663700"/>
              <a:gd name="connsiteY4" fmla="*/ 315912 h 973137"/>
              <a:gd name="connsiteX5" fmla="*/ 1438275 w 1663700"/>
              <a:gd name="connsiteY5" fmla="*/ 192087 h 973137"/>
              <a:gd name="connsiteX6" fmla="*/ 1343025 w 1663700"/>
              <a:gd name="connsiteY6" fmla="*/ 201612 h 973137"/>
              <a:gd name="connsiteX7" fmla="*/ 1219200 w 1663700"/>
              <a:gd name="connsiteY7" fmla="*/ 201612 h 973137"/>
              <a:gd name="connsiteX8" fmla="*/ 1095375 w 1663700"/>
              <a:gd name="connsiteY8" fmla="*/ 144462 h 973137"/>
              <a:gd name="connsiteX9" fmla="*/ 885825 w 1663700"/>
              <a:gd name="connsiteY9" fmla="*/ 20637 h 973137"/>
              <a:gd name="connsiteX10" fmla="*/ 695325 w 1663700"/>
              <a:gd name="connsiteY10" fmla="*/ 20637 h 973137"/>
              <a:gd name="connsiteX11" fmla="*/ 581025 w 1663700"/>
              <a:gd name="connsiteY11" fmla="*/ 87312 h 973137"/>
              <a:gd name="connsiteX12" fmla="*/ 466725 w 1663700"/>
              <a:gd name="connsiteY12" fmla="*/ 115887 h 973137"/>
              <a:gd name="connsiteX13" fmla="*/ 352425 w 1663700"/>
              <a:gd name="connsiteY13" fmla="*/ 87312 h 973137"/>
              <a:gd name="connsiteX14" fmla="*/ 152400 w 1663700"/>
              <a:gd name="connsiteY14" fmla="*/ 30162 h 973137"/>
              <a:gd name="connsiteX15" fmla="*/ 28575 w 1663700"/>
              <a:gd name="connsiteY15" fmla="*/ 30162 h 973137"/>
              <a:gd name="connsiteX16" fmla="*/ 0 w 1663700"/>
              <a:gd name="connsiteY16" fmla="*/ 39687 h 97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3700" h="973137">
                <a:moveTo>
                  <a:pt x="1390650" y="973137"/>
                </a:moveTo>
                <a:cubicBezTo>
                  <a:pt x="1456531" y="862805"/>
                  <a:pt x="1522413" y="752474"/>
                  <a:pt x="1562100" y="696912"/>
                </a:cubicBezTo>
                <a:cubicBezTo>
                  <a:pt x="1601787" y="641350"/>
                  <a:pt x="1612900" y="671512"/>
                  <a:pt x="1628775" y="639762"/>
                </a:cubicBezTo>
                <a:cubicBezTo>
                  <a:pt x="1644650" y="608012"/>
                  <a:pt x="1663700" y="560387"/>
                  <a:pt x="1657350" y="506412"/>
                </a:cubicBezTo>
                <a:cubicBezTo>
                  <a:pt x="1651000" y="452437"/>
                  <a:pt x="1627187" y="368299"/>
                  <a:pt x="1590675" y="315912"/>
                </a:cubicBezTo>
                <a:cubicBezTo>
                  <a:pt x="1554163" y="263525"/>
                  <a:pt x="1479550" y="211137"/>
                  <a:pt x="1438275" y="192087"/>
                </a:cubicBezTo>
                <a:cubicBezTo>
                  <a:pt x="1397000" y="173037"/>
                  <a:pt x="1379537" y="200025"/>
                  <a:pt x="1343025" y="201612"/>
                </a:cubicBezTo>
                <a:cubicBezTo>
                  <a:pt x="1306513" y="203199"/>
                  <a:pt x="1260475" y="211137"/>
                  <a:pt x="1219200" y="201612"/>
                </a:cubicBezTo>
                <a:cubicBezTo>
                  <a:pt x="1177925" y="192087"/>
                  <a:pt x="1150937" y="174624"/>
                  <a:pt x="1095375" y="144462"/>
                </a:cubicBezTo>
                <a:cubicBezTo>
                  <a:pt x="1039813" y="114300"/>
                  <a:pt x="952500" y="41274"/>
                  <a:pt x="885825" y="20637"/>
                </a:cubicBezTo>
                <a:cubicBezTo>
                  <a:pt x="819150" y="0"/>
                  <a:pt x="746125" y="9525"/>
                  <a:pt x="695325" y="20637"/>
                </a:cubicBezTo>
                <a:cubicBezTo>
                  <a:pt x="644525" y="31750"/>
                  <a:pt x="619125" y="71437"/>
                  <a:pt x="581025" y="87312"/>
                </a:cubicBezTo>
                <a:cubicBezTo>
                  <a:pt x="542925" y="103187"/>
                  <a:pt x="504825" y="115887"/>
                  <a:pt x="466725" y="115887"/>
                </a:cubicBezTo>
                <a:cubicBezTo>
                  <a:pt x="428625" y="115887"/>
                  <a:pt x="404812" y="101599"/>
                  <a:pt x="352425" y="87312"/>
                </a:cubicBezTo>
                <a:cubicBezTo>
                  <a:pt x="300038" y="73025"/>
                  <a:pt x="206375" y="39687"/>
                  <a:pt x="152400" y="30162"/>
                </a:cubicBezTo>
                <a:cubicBezTo>
                  <a:pt x="98425" y="20637"/>
                  <a:pt x="53975" y="28575"/>
                  <a:pt x="28575" y="30162"/>
                </a:cubicBezTo>
                <a:cubicBezTo>
                  <a:pt x="3175" y="31750"/>
                  <a:pt x="1587" y="35718"/>
                  <a:pt x="0" y="39687"/>
                </a:cubicBezTo>
              </a:path>
            </a:pathLst>
          </a:custGeom>
          <a:noFill/>
          <a:ln w="38100" cap="flat" cmpd="sng" algn="ctr">
            <a:solidFill>
              <a:schemeClr val="tx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lnSpc>
                <a:spcPct val="90000"/>
              </a:lnSpc>
              <a:spcBef>
                <a:spcPct val="0"/>
              </a:spcBef>
              <a:buClrTx/>
              <a:buSzTx/>
              <a:buFontTx/>
              <a:buNone/>
            </a:pPr>
            <a:endParaRPr kumimoji="0" lang="en-AU" sz="2000" b="0" dirty="0">
              <a:solidFill>
                <a:srgbClr val="3F4068"/>
              </a:solidFill>
              <a:latin typeface="Arial" charset="0"/>
            </a:endParaRPr>
          </a:p>
        </p:txBody>
      </p:sp>
      <p:sp>
        <p:nvSpPr>
          <p:cNvPr id="10" name="Freeform 9"/>
          <p:cNvSpPr/>
          <p:nvPr/>
        </p:nvSpPr>
        <p:spPr bwMode="auto">
          <a:xfrm>
            <a:off x="1046164" y="4415027"/>
            <a:ext cx="2084387" cy="1412875"/>
          </a:xfrm>
          <a:custGeom>
            <a:avLst/>
            <a:gdLst>
              <a:gd name="connsiteX0" fmla="*/ 0 w 2084387"/>
              <a:gd name="connsiteY0" fmla="*/ 327025 h 1412875"/>
              <a:gd name="connsiteX1" fmla="*/ 323850 w 2084387"/>
              <a:gd name="connsiteY1" fmla="*/ 327025 h 1412875"/>
              <a:gd name="connsiteX2" fmla="*/ 447675 w 2084387"/>
              <a:gd name="connsiteY2" fmla="*/ 241300 h 1412875"/>
              <a:gd name="connsiteX3" fmla="*/ 523875 w 2084387"/>
              <a:gd name="connsiteY3" fmla="*/ 174625 h 1412875"/>
              <a:gd name="connsiteX4" fmla="*/ 781050 w 2084387"/>
              <a:gd name="connsiteY4" fmla="*/ 117475 h 1412875"/>
              <a:gd name="connsiteX5" fmla="*/ 1000125 w 2084387"/>
              <a:gd name="connsiteY5" fmla="*/ 117475 h 1412875"/>
              <a:gd name="connsiteX6" fmla="*/ 1152525 w 2084387"/>
              <a:gd name="connsiteY6" fmla="*/ 12700 h 1412875"/>
              <a:gd name="connsiteX7" fmla="*/ 1304925 w 2084387"/>
              <a:gd name="connsiteY7" fmla="*/ 41275 h 1412875"/>
              <a:gd name="connsiteX8" fmla="*/ 1485900 w 2084387"/>
              <a:gd name="connsiteY8" fmla="*/ 212725 h 1412875"/>
              <a:gd name="connsiteX9" fmla="*/ 1581150 w 2084387"/>
              <a:gd name="connsiteY9" fmla="*/ 355600 h 1412875"/>
              <a:gd name="connsiteX10" fmla="*/ 1762125 w 2084387"/>
              <a:gd name="connsiteY10" fmla="*/ 355600 h 1412875"/>
              <a:gd name="connsiteX11" fmla="*/ 1866900 w 2084387"/>
              <a:gd name="connsiteY11" fmla="*/ 346075 h 1412875"/>
              <a:gd name="connsiteX12" fmla="*/ 2038350 w 2084387"/>
              <a:gd name="connsiteY12" fmla="*/ 488950 h 1412875"/>
              <a:gd name="connsiteX13" fmla="*/ 2047875 w 2084387"/>
              <a:gd name="connsiteY13" fmla="*/ 698500 h 1412875"/>
              <a:gd name="connsiteX14" fmla="*/ 2047875 w 2084387"/>
              <a:gd name="connsiteY14" fmla="*/ 1003300 h 1412875"/>
              <a:gd name="connsiteX15" fmla="*/ 1828800 w 2084387"/>
              <a:gd name="connsiteY15" fmla="*/ 1279525 h 1412875"/>
              <a:gd name="connsiteX16" fmla="*/ 1819275 w 2084387"/>
              <a:gd name="connsiteY16" fmla="*/ 1412875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4387" h="1412875">
                <a:moveTo>
                  <a:pt x="0" y="327025"/>
                </a:moveTo>
                <a:cubicBezTo>
                  <a:pt x="124619" y="334168"/>
                  <a:pt x="249238" y="341312"/>
                  <a:pt x="323850" y="327025"/>
                </a:cubicBezTo>
                <a:cubicBezTo>
                  <a:pt x="398462" y="312738"/>
                  <a:pt x="414338" y="266700"/>
                  <a:pt x="447675" y="241300"/>
                </a:cubicBezTo>
                <a:cubicBezTo>
                  <a:pt x="481012" y="215900"/>
                  <a:pt x="468313" y="195263"/>
                  <a:pt x="523875" y="174625"/>
                </a:cubicBezTo>
                <a:cubicBezTo>
                  <a:pt x="579438" y="153988"/>
                  <a:pt x="701675" y="127000"/>
                  <a:pt x="781050" y="117475"/>
                </a:cubicBezTo>
                <a:cubicBezTo>
                  <a:pt x="860425" y="107950"/>
                  <a:pt x="938213" y="134937"/>
                  <a:pt x="1000125" y="117475"/>
                </a:cubicBezTo>
                <a:cubicBezTo>
                  <a:pt x="1062037" y="100013"/>
                  <a:pt x="1101725" y="25400"/>
                  <a:pt x="1152525" y="12700"/>
                </a:cubicBezTo>
                <a:cubicBezTo>
                  <a:pt x="1203325" y="0"/>
                  <a:pt x="1249363" y="7938"/>
                  <a:pt x="1304925" y="41275"/>
                </a:cubicBezTo>
                <a:cubicBezTo>
                  <a:pt x="1360488" y="74613"/>
                  <a:pt x="1439863" y="160338"/>
                  <a:pt x="1485900" y="212725"/>
                </a:cubicBezTo>
                <a:cubicBezTo>
                  <a:pt x="1531937" y="265112"/>
                  <a:pt x="1535113" y="331788"/>
                  <a:pt x="1581150" y="355600"/>
                </a:cubicBezTo>
                <a:cubicBezTo>
                  <a:pt x="1627188" y="379413"/>
                  <a:pt x="1714500" y="357187"/>
                  <a:pt x="1762125" y="355600"/>
                </a:cubicBezTo>
                <a:cubicBezTo>
                  <a:pt x="1809750" y="354013"/>
                  <a:pt x="1820863" y="323850"/>
                  <a:pt x="1866900" y="346075"/>
                </a:cubicBezTo>
                <a:cubicBezTo>
                  <a:pt x="1912937" y="368300"/>
                  <a:pt x="2008187" y="430212"/>
                  <a:pt x="2038350" y="488950"/>
                </a:cubicBezTo>
                <a:cubicBezTo>
                  <a:pt x="2068513" y="547688"/>
                  <a:pt x="2046288" y="612775"/>
                  <a:pt x="2047875" y="698500"/>
                </a:cubicBezTo>
                <a:cubicBezTo>
                  <a:pt x="2049463" y="784225"/>
                  <a:pt x="2084387" y="906463"/>
                  <a:pt x="2047875" y="1003300"/>
                </a:cubicBezTo>
                <a:cubicBezTo>
                  <a:pt x="2011363" y="1100137"/>
                  <a:pt x="1866900" y="1211263"/>
                  <a:pt x="1828800" y="1279525"/>
                </a:cubicBezTo>
                <a:cubicBezTo>
                  <a:pt x="1790700" y="1347788"/>
                  <a:pt x="1804987" y="1380331"/>
                  <a:pt x="1819275" y="1412875"/>
                </a:cubicBezTo>
              </a:path>
            </a:pathLst>
          </a:custGeom>
          <a:noFill/>
          <a:ln w="3810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lnSpc>
                <a:spcPct val="90000"/>
              </a:lnSpc>
              <a:spcBef>
                <a:spcPct val="0"/>
              </a:spcBef>
              <a:buClrTx/>
              <a:buSzTx/>
              <a:buFontTx/>
              <a:buNone/>
            </a:pPr>
            <a:endParaRPr kumimoji="0" lang="en-AU" sz="2000" b="0" dirty="0">
              <a:solidFill>
                <a:srgbClr val="3F4068"/>
              </a:solidFill>
              <a:latin typeface="Arial" charset="0"/>
            </a:endParaRPr>
          </a:p>
        </p:txBody>
      </p:sp>
      <p:sp>
        <p:nvSpPr>
          <p:cNvPr id="11" name="Freeform 10"/>
          <p:cNvSpPr/>
          <p:nvPr/>
        </p:nvSpPr>
        <p:spPr bwMode="auto">
          <a:xfrm>
            <a:off x="1093788" y="3694300"/>
            <a:ext cx="3154362" cy="2076450"/>
          </a:xfrm>
          <a:custGeom>
            <a:avLst/>
            <a:gdLst>
              <a:gd name="connsiteX0" fmla="*/ 0 w 3154362"/>
              <a:gd name="connsiteY0" fmla="*/ 885825 h 2076450"/>
              <a:gd name="connsiteX1" fmla="*/ 342900 w 3154362"/>
              <a:gd name="connsiteY1" fmla="*/ 876300 h 2076450"/>
              <a:gd name="connsiteX2" fmla="*/ 895350 w 3154362"/>
              <a:gd name="connsiteY2" fmla="*/ 666750 h 2076450"/>
              <a:gd name="connsiteX3" fmla="*/ 1038225 w 3154362"/>
              <a:gd name="connsiteY3" fmla="*/ 581025 h 2076450"/>
              <a:gd name="connsiteX4" fmla="*/ 1400175 w 3154362"/>
              <a:gd name="connsiteY4" fmla="*/ 428625 h 2076450"/>
              <a:gd name="connsiteX5" fmla="*/ 1571625 w 3154362"/>
              <a:gd name="connsiteY5" fmla="*/ 428625 h 2076450"/>
              <a:gd name="connsiteX6" fmla="*/ 1847850 w 3154362"/>
              <a:gd name="connsiteY6" fmla="*/ 333375 h 2076450"/>
              <a:gd name="connsiteX7" fmla="*/ 2057400 w 3154362"/>
              <a:gd name="connsiteY7" fmla="*/ 142875 h 2076450"/>
              <a:gd name="connsiteX8" fmla="*/ 2152650 w 3154362"/>
              <a:gd name="connsiteY8" fmla="*/ 114300 h 2076450"/>
              <a:gd name="connsiteX9" fmla="*/ 2466975 w 3154362"/>
              <a:gd name="connsiteY9" fmla="*/ 19050 h 2076450"/>
              <a:gd name="connsiteX10" fmla="*/ 2714625 w 3154362"/>
              <a:gd name="connsiteY10" fmla="*/ 9525 h 2076450"/>
              <a:gd name="connsiteX11" fmla="*/ 2828925 w 3154362"/>
              <a:gd name="connsiteY11" fmla="*/ 19050 h 2076450"/>
              <a:gd name="connsiteX12" fmla="*/ 3019425 w 3154362"/>
              <a:gd name="connsiteY12" fmla="*/ 123825 h 2076450"/>
              <a:gd name="connsiteX13" fmla="*/ 3133725 w 3154362"/>
              <a:gd name="connsiteY13" fmla="*/ 428625 h 2076450"/>
              <a:gd name="connsiteX14" fmla="*/ 2895600 w 3154362"/>
              <a:gd name="connsiteY14" fmla="*/ 742950 h 2076450"/>
              <a:gd name="connsiteX15" fmla="*/ 2771775 w 3154362"/>
              <a:gd name="connsiteY15" fmla="*/ 809625 h 2076450"/>
              <a:gd name="connsiteX16" fmla="*/ 2657475 w 3154362"/>
              <a:gd name="connsiteY16" fmla="*/ 962025 h 2076450"/>
              <a:gd name="connsiteX17" fmla="*/ 2581275 w 3154362"/>
              <a:gd name="connsiteY17" fmla="*/ 1181100 h 2076450"/>
              <a:gd name="connsiteX18" fmla="*/ 2581275 w 3154362"/>
              <a:gd name="connsiteY18" fmla="*/ 1276350 h 2076450"/>
              <a:gd name="connsiteX19" fmla="*/ 2390775 w 3154362"/>
              <a:gd name="connsiteY19" fmla="*/ 1571625 h 2076450"/>
              <a:gd name="connsiteX20" fmla="*/ 2228850 w 3154362"/>
              <a:gd name="connsiteY20" fmla="*/ 1800225 h 2076450"/>
              <a:gd name="connsiteX21" fmla="*/ 2095500 w 3154362"/>
              <a:gd name="connsiteY21" fmla="*/ 1962150 h 2076450"/>
              <a:gd name="connsiteX22" fmla="*/ 2019300 w 3154362"/>
              <a:gd name="connsiteY22" fmla="*/ 2038350 h 2076450"/>
              <a:gd name="connsiteX23" fmla="*/ 1971675 w 3154362"/>
              <a:gd name="connsiteY23" fmla="*/ 2076450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54362" h="2076450">
                <a:moveTo>
                  <a:pt x="0" y="885825"/>
                </a:moveTo>
                <a:cubicBezTo>
                  <a:pt x="96837" y="899319"/>
                  <a:pt x="193675" y="912813"/>
                  <a:pt x="342900" y="876300"/>
                </a:cubicBezTo>
                <a:cubicBezTo>
                  <a:pt x="492125" y="839787"/>
                  <a:pt x="779463" y="715963"/>
                  <a:pt x="895350" y="666750"/>
                </a:cubicBezTo>
                <a:cubicBezTo>
                  <a:pt x="1011238" y="617538"/>
                  <a:pt x="954088" y="620712"/>
                  <a:pt x="1038225" y="581025"/>
                </a:cubicBezTo>
                <a:cubicBezTo>
                  <a:pt x="1122362" y="541338"/>
                  <a:pt x="1311275" y="454025"/>
                  <a:pt x="1400175" y="428625"/>
                </a:cubicBezTo>
                <a:cubicBezTo>
                  <a:pt x="1489075" y="403225"/>
                  <a:pt x="1497013" y="444500"/>
                  <a:pt x="1571625" y="428625"/>
                </a:cubicBezTo>
                <a:cubicBezTo>
                  <a:pt x="1646237" y="412750"/>
                  <a:pt x="1766888" y="381000"/>
                  <a:pt x="1847850" y="333375"/>
                </a:cubicBezTo>
                <a:cubicBezTo>
                  <a:pt x="1928813" y="285750"/>
                  <a:pt x="2006600" y="179387"/>
                  <a:pt x="2057400" y="142875"/>
                </a:cubicBezTo>
                <a:cubicBezTo>
                  <a:pt x="2108200" y="106363"/>
                  <a:pt x="2152650" y="114300"/>
                  <a:pt x="2152650" y="114300"/>
                </a:cubicBezTo>
                <a:cubicBezTo>
                  <a:pt x="2220913" y="93663"/>
                  <a:pt x="2373313" y="36512"/>
                  <a:pt x="2466975" y="19050"/>
                </a:cubicBezTo>
                <a:cubicBezTo>
                  <a:pt x="2560637" y="1588"/>
                  <a:pt x="2654300" y="9525"/>
                  <a:pt x="2714625" y="9525"/>
                </a:cubicBezTo>
                <a:cubicBezTo>
                  <a:pt x="2774950" y="9525"/>
                  <a:pt x="2778125" y="0"/>
                  <a:pt x="2828925" y="19050"/>
                </a:cubicBezTo>
                <a:cubicBezTo>
                  <a:pt x="2879725" y="38100"/>
                  <a:pt x="2968625" y="55563"/>
                  <a:pt x="3019425" y="123825"/>
                </a:cubicBezTo>
                <a:cubicBezTo>
                  <a:pt x="3070225" y="192088"/>
                  <a:pt x="3154362" y="325438"/>
                  <a:pt x="3133725" y="428625"/>
                </a:cubicBezTo>
                <a:cubicBezTo>
                  <a:pt x="3113088" y="531812"/>
                  <a:pt x="2955925" y="679450"/>
                  <a:pt x="2895600" y="742950"/>
                </a:cubicBezTo>
                <a:cubicBezTo>
                  <a:pt x="2835275" y="806450"/>
                  <a:pt x="2811462" y="773113"/>
                  <a:pt x="2771775" y="809625"/>
                </a:cubicBezTo>
                <a:cubicBezTo>
                  <a:pt x="2732088" y="846137"/>
                  <a:pt x="2689225" y="900112"/>
                  <a:pt x="2657475" y="962025"/>
                </a:cubicBezTo>
                <a:cubicBezTo>
                  <a:pt x="2625725" y="1023938"/>
                  <a:pt x="2593975" y="1128713"/>
                  <a:pt x="2581275" y="1181100"/>
                </a:cubicBezTo>
                <a:cubicBezTo>
                  <a:pt x="2568575" y="1233488"/>
                  <a:pt x="2613025" y="1211263"/>
                  <a:pt x="2581275" y="1276350"/>
                </a:cubicBezTo>
                <a:cubicBezTo>
                  <a:pt x="2549525" y="1341437"/>
                  <a:pt x="2449512" y="1484313"/>
                  <a:pt x="2390775" y="1571625"/>
                </a:cubicBezTo>
                <a:cubicBezTo>
                  <a:pt x="2332038" y="1658937"/>
                  <a:pt x="2278062" y="1735138"/>
                  <a:pt x="2228850" y="1800225"/>
                </a:cubicBezTo>
                <a:cubicBezTo>
                  <a:pt x="2179638" y="1865312"/>
                  <a:pt x="2130425" y="1922463"/>
                  <a:pt x="2095500" y="1962150"/>
                </a:cubicBezTo>
                <a:cubicBezTo>
                  <a:pt x="2060575" y="2001837"/>
                  <a:pt x="2039937" y="2019300"/>
                  <a:pt x="2019300" y="2038350"/>
                </a:cubicBezTo>
                <a:cubicBezTo>
                  <a:pt x="1998663" y="2057400"/>
                  <a:pt x="1985169" y="2066925"/>
                  <a:pt x="1971675" y="20764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lnSpc>
                <a:spcPct val="90000"/>
              </a:lnSpc>
              <a:spcBef>
                <a:spcPct val="0"/>
              </a:spcBef>
              <a:buClrTx/>
              <a:buSzTx/>
              <a:buFontTx/>
              <a:buNone/>
            </a:pPr>
            <a:endParaRPr kumimoji="0" lang="en-AU" sz="2000" b="0" dirty="0">
              <a:solidFill>
                <a:srgbClr val="3F4068"/>
              </a:solidFill>
              <a:latin typeface="Arial" charset="0"/>
            </a:endParaRPr>
          </a:p>
        </p:txBody>
      </p:sp>
      <p:cxnSp>
        <p:nvCxnSpPr>
          <p:cNvPr id="13" name="Straight Arrow Connector 12"/>
          <p:cNvCxnSpPr/>
          <p:nvPr/>
        </p:nvCxnSpPr>
        <p:spPr bwMode="auto">
          <a:xfrm flipV="1">
            <a:off x="1370014" y="4218177"/>
            <a:ext cx="2171700" cy="12668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12" name="Picture 3"/>
          <p:cNvPicPr>
            <a:picLocks noChangeAspect="1" noChangeArrowheads="1"/>
          </p:cNvPicPr>
          <p:nvPr/>
        </p:nvPicPr>
        <p:blipFill>
          <a:blip r:embed="rId4" cstate="print"/>
          <a:srcRect/>
          <a:stretch>
            <a:fillRect/>
          </a:stretch>
        </p:blipFill>
        <p:spPr bwMode="auto">
          <a:xfrm>
            <a:off x="4901586" y="4597202"/>
            <a:ext cx="4071937" cy="1262062"/>
          </a:xfrm>
          <a:prstGeom prst="rect">
            <a:avLst/>
          </a:prstGeom>
          <a:noFill/>
          <a:ln w="9525">
            <a:noFill/>
            <a:miter lim="800000"/>
            <a:headEnd/>
            <a:tailEnd/>
          </a:ln>
        </p:spPr>
      </p:pic>
      <p:sp>
        <p:nvSpPr>
          <p:cNvPr id="15" name="TextBox 14"/>
          <p:cNvSpPr txBox="1"/>
          <p:nvPr/>
        </p:nvSpPr>
        <p:spPr>
          <a:xfrm>
            <a:off x="1924052" y="3049135"/>
            <a:ext cx="2806618" cy="246221"/>
          </a:xfrm>
          <a:prstGeom prst="rect">
            <a:avLst/>
          </a:prstGeom>
          <a:noFill/>
        </p:spPr>
        <p:txBody>
          <a:bodyPr wrap="square" rtlCol="0">
            <a:spAutoFit/>
          </a:bodyPr>
          <a:lstStyle/>
          <a:p>
            <a:pPr>
              <a:buClr>
                <a:srgbClr val="53548A"/>
              </a:buClr>
            </a:pPr>
            <a:r>
              <a:rPr lang="en-AU" sz="1000" dirty="0">
                <a:solidFill>
                  <a:prstClr val="white"/>
                </a:solidFill>
              </a:rPr>
              <a:t>Honjo and Takakura, 1990 </a:t>
            </a:r>
            <a:r>
              <a:rPr lang="en-AU" sz="1000" i="1" dirty="0">
                <a:solidFill>
                  <a:prstClr val="white"/>
                </a:solidFill>
              </a:rPr>
              <a:t>Energy &amp; Build.</a:t>
            </a:r>
          </a:p>
        </p:txBody>
      </p:sp>
      <p:sp>
        <p:nvSpPr>
          <p:cNvPr id="16" name="TextBox 15"/>
          <p:cNvSpPr txBox="1"/>
          <p:nvPr/>
        </p:nvSpPr>
        <p:spPr>
          <a:xfrm>
            <a:off x="4858722" y="5597068"/>
            <a:ext cx="4114801" cy="230832"/>
          </a:xfrm>
          <a:prstGeom prst="rect">
            <a:avLst/>
          </a:prstGeom>
          <a:noFill/>
        </p:spPr>
        <p:txBody>
          <a:bodyPr wrap="square" rtlCol="0">
            <a:spAutoFit/>
          </a:bodyPr>
          <a:lstStyle/>
          <a:p>
            <a:pPr>
              <a:buClr>
                <a:srgbClr val="53548A"/>
              </a:buClr>
            </a:pPr>
            <a:r>
              <a:rPr lang="en-AU" sz="900" dirty="0">
                <a:solidFill>
                  <a:prstClr val="white"/>
                </a:solidFill>
              </a:rPr>
              <a:t>Bruse and Skinner, 1999 1</a:t>
            </a:r>
            <a:r>
              <a:rPr lang="en-AU" sz="900" i="1" dirty="0">
                <a:solidFill>
                  <a:prstClr val="white"/>
                </a:solidFill>
              </a:rPr>
              <a:t>5th Int. Cong. Biomet. &amp; Int. Conf. Urban Clim.</a:t>
            </a:r>
            <a:endParaRPr lang="en-AU" sz="900" dirty="0">
              <a:solidFill>
                <a:prstClr val="white"/>
              </a:solidFill>
            </a:endParaRPr>
          </a:p>
        </p:txBody>
      </p:sp>
    </p:spTree>
    <p:extLst>
      <p:ext uri="{BB962C8B-B14F-4D97-AF65-F5344CB8AC3E}">
        <p14:creationId xmlns:p14="http://schemas.microsoft.com/office/powerpoint/2010/main" val="319417305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6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861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Living wall for greywater recycling</a:t>
            </a: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924"/>
          <a:stretch/>
        </p:blipFill>
        <p:spPr bwMode="auto">
          <a:xfrm>
            <a:off x="899592" y="1052736"/>
            <a:ext cx="7581528" cy="493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4482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Pillar 3</a:t>
            </a:r>
          </a:p>
        </p:txBody>
      </p:sp>
      <p:sp>
        <p:nvSpPr>
          <p:cNvPr id="3" name="Content Placeholder 2"/>
          <p:cNvSpPr>
            <a:spLocks noGrp="1"/>
          </p:cNvSpPr>
          <p:nvPr>
            <p:ph idx="1"/>
          </p:nvPr>
        </p:nvSpPr>
        <p:spPr>
          <a:xfrm>
            <a:off x="467544" y="1988840"/>
            <a:ext cx="8229600" cy="2520280"/>
          </a:xfrm>
        </p:spPr>
        <p:txBody>
          <a:bodyPr>
            <a:normAutofit fontScale="77500" lnSpcReduction="20000"/>
          </a:bodyPr>
          <a:lstStyle/>
          <a:p>
            <a:pPr marL="109728" indent="0" algn="ctr">
              <a:lnSpc>
                <a:spcPct val="160000"/>
              </a:lnSpc>
              <a:buNone/>
            </a:pPr>
            <a:r>
              <a:rPr lang="en-ZA" sz="4800" dirty="0"/>
              <a:t>Cities building capacity and supporting water educated communities</a:t>
            </a:r>
          </a:p>
          <a:p>
            <a:pPr marL="109728" indent="0" algn="ctr">
              <a:buNone/>
            </a:pPr>
            <a:endParaRPr lang="en-ZA" sz="5400" dirty="0"/>
          </a:p>
        </p:txBody>
      </p:sp>
    </p:spTree>
    <p:extLst>
      <p:ext uri="{BB962C8B-B14F-4D97-AF65-F5344CB8AC3E}">
        <p14:creationId xmlns:p14="http://schemas.microsoft.com/office/powerpoint/2010/main" val="1466042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Presenting the benefits of WSUD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51489862"/>
              </p:ext>
            </p:extLst>
          </p:nvPr>
        </p:nvGraphicFramePr>
        <p:xfrm>
          <a:off x="422031" y="1600200"/>
          <a:ext cx="8229600" cy="4124850"/>
        </p:xfrm>
        <a:graphic>
          <a:graphicData uri="http://schemas.openxmlformats.org/drawingml/2006/table">
            <a:tbl>
              <a:tblPr firstRow="1" bandRow="1">
                <a:tableStyleId>{5C22544A-7EE6-4342-B048-85BDC9FD1C3A}</a:tableStyleId>
              </a:tblPr>
              <a:tblGrid>
                <a:gridCol w="3024554">
                  <a:extLst>
                    <a:ext uri="{9D8B030D-6E8A-4147-A177-3AD203B41FA5}">
                      <a16:colId xmlns:a16="http://schemas.microsoft.com/office/drawing/2014/main" val="20000"/>
                    </a:ext>
                  </a:extLst>
                </a:gridCol>
                <a:gridCol w="5205046">
                  <a:extLst>
                    <a:ext uri="{9D8B030D-6E8A-4147-A177-3AD203B41FA5}">
                      <a16:colId xmlns:a16="http://schemas.microsoft.com/office/drawing/2014/main" val="20001"/>
                    </a:ext>
                  </a:extLst>
                </a:gridCol>
              </a:tblGrid>
              <a:tr h="447147">
                <a:tc>
                  <a:txBody>
                    <a:bodyPr/>
                    <a:lstStyle/>
                    <a:p>
                      <a:pPr>
                        <a:spcBef>
                          <a:spcPts val="600"/>
                        </a:spcBef>
                      </a:pPr>
                      <a:r>
                        <a:rPr lang="en-US" sz="2400" dirty="0"/>
                        <a:t>Stakeholder</a:t>
                      </a:r>
                    </a:p>
                  </a:txBody>
                  <a:tcPr marL="84406" marR="84406"/>
                </a:tc>
                <a:tc>
                  <a:txBody>
                    <a:bodyPr/>
                    <a:lstStyle/>
                    <a:p>
                      <a:pPr>
                        <a:spcBef>
                          <a:spcPts val="600"/>
                        </a:spcBef>
                      </a:pPr>
                      <a:r>
                        <a:rPr lang="en-US" sz="2400" dirty="0"/>
                        <a:t>Area of interest</a:t>
                      </a:r>
                    </a:p>
                  </a:txBody>
                  <a:tcPr marL="84406" marR="84406"/>
                </a:tc>
                <a:extLst>
                  <a:ext uri="{0D108BD9-81ED-4DB2-BD59-A6C34878D82A}">
                    <a16:rowId xmlns:a16="http://schemas.microsoft.com/office/drawing/2014/main" val="10000"/>
                  </a:ext>
                </a:extLst>
              </a:tr>
              <a:tr h="611275">
                <a:tc>
                  <a:txBody>
                    <a:bodyPr/>
                    <a:lstStyle/>
                    <a:p>
                      <a:pPr algn="l">
                        <a:lnSpc>
                          <a:spcPct val="150000"/>
                        </a:lnSpc>
                        <a:spcBef>
                          <a:spcPts val="0"/>
                        </a:spcBef>
                      </a:pPr>
                      <a:r>
                        <a:rPr lang="en-US" sz="2000" dirty="0"/>
                        <a:t>Politicians</a:t>
                      </a:r>
                    </a:p>
                  </a:txBody>
                  <a:tcPr marL="84406" marR="84406" anchor="ctr"/>
                </a:tc>
                <a:tc>
                  <a:txBody>
                    <a:bodyPr/>
                    <a:lstStyle/>
                    <a:p>
                      <a:pPr algn="l">
                        <a:lnSpc>
                          <a:spcPct val="150000"/>
                        </a:lnSpc>
                        <a:spcBef>
                          <a:spcPts val="0"/>
                        </a:spcBef>
                      </a:pPr>
                      <a:r>
                        <a:rPr lang="en-US" sz="2000" dirty="0"/>
                        <a:t>Provision of basic services; job creation</a:t>
                      </a:r>
                    </a:p>
                  </a:txBody>
                  <a:tcPr marL="84406" marR="84406" anchor="ctr"/>
                </a:tc>
                <a:extLst>
                  <a:ext uri="{0D108BD9-81ED-4DB2-BD59-A6C34878D82A}">
                    <a16:rowId xmlns:a16="http://schemas.microsoft.com/office/drawing/2014/main" val="10001"/>
                  </a:ext>
                </a:extLst>
              </a:tr>
              <a:tr h="611275">
                <a:tc>
                  <a:txBody>
                    <a:bodyPr/>
                    <a:lstStyle/>
                    <a:p>
                      <a:pPr algn="l">
                        <a:lnSpc>
                          <a:spcPct val="150000"/>
                        </a:lnSpc>
                        <a:spcBef>
                          <a:spcPts val="0"/>
                        </a:spcBef>
                      </a:pPr>
                      <a:r>
                        <a:rPr lang="en-US" sz="2000" dirty="0"/>
                        <a:t>City officials</a:t>
                      </a:r>
                    </a:p>
                  </a:txBody>
                  <a:tcPr marL="84406" marR="84406" anchor="ctr"/>
                </a:tc>
                <a:tc>
                  <a:txBody>
                    <a:bodyPr/>
                    <a:lstStyle/>
                    <a:p>
                      <a:pPr algn="l">
                        <a:lnSpc>
                          <a:spcPct val="150000"/>
                        </a:lnSpc>
                        <a:spcBef>
                          <a:spcPts val="0"/>
                        </a:spcBef>
                      </a:pPr>
                      <a:r>
                        <a:rPr lang="en-US" sz="2000" dirty="0"/>
                        <a:t>Costs / ease of maintenance</a:t>
                      </a:r>
                    </a:p>
                  </a:txBody>
                  <a:tcPr marL="84406" marR="84406" anchor="ctr"/>
                </a:tc>
                <a:extLst>
                  <a:ext uri="{0D108BD9-81ED-4DB2-BD59-A6C34878D82A}">
                    <a16:rowId xmlns:a16="http://schemas.microsoft.com/office/drawing/2014/main" val="10002"/>
                  </a:ext>
                </a:extLst>
              </a:tr>
              <a:tr h="611275">
                <a:tc>
                  <a:txBody>
                    <a:bodyPr/>
                    <a:lstStyle/>
                    <a:p>
                      <a:pPr algn="l">
                        <a:lnSpc>
                          <a:spcPct val="150000"/>
                        </a:lnSpc>
                        <a:spcBef>
                          <a:spcPts val="0"/>
                        </a:spcBef>
                      </a:pPr>
                      <a:r>
                        <a:rPr lang="en-US" sz="2000" dirty="0"/>
                        <a:t>Private developers</a:t>
                      </a:r>
                    </a:p>
                  </a:txBody>
                  <a:tcPr marL="84406" marR="84406" anchor="ctr"/>
                </a:tc>
                <a:tc>
                  <a:txBody>
                    <a:bodyPr/>
                    <a:lstStyle/>
                    <a:p>
                      <a:pPr algn="l">
                        <a:lnSpc>
                          <a:spcPct val="150000"/>
                        </a:lnSpc>
                        <a:spcBef>
                          <a:spcPts val="0"/>
                        </a:spcBef>
                      </a:pPr>
                      <a:r>
                        <a:rPr lang="en-US" sz="2000" dirty="0"/>
                        <a:t>Increased profit</a:t>
                      </a:r>
                      <a:r>
                        <a:rPr lang="en-US" sz="2000" baseline="0" dirty="0"/>
                        <a:t> / public image</a:t>
                      </a:r>
                      <a:endParaRPr lang="en-US" sz="2000" dirty="0"/>
                    </a:p>
                  </a:txBody>
                  <a:tcPr marL="84406" marR="84406" anchor="ctr"/>
                </a:tc>
                <a:extLst>
                  <a:ext uri="{0D108BD9-81ED-4DB2-BD59-A6C34878D82A}">
                    <a16:rowId xmlns:a16="http://schemas.microsoft.com/office/drawing/2014/main" val="10003"/>
                  </a:ext>
                </a:extLst>
              </a:tr>
              <a:tr h="611275">
                <a:tc>
                  <a:txBody>
                    <a:bodyPr/>
                    <a:lstStyle/>
                    <a:p>
                      <a:pPr algn="l">
                        <a:lnSpc>
                          <a:spcPct val="150000"/>
                        </a:lnSpc>
                        <a:spcBef>
                          <a:spcPts val="0"/>
                        </a:spcBef>
                      </a:pPr>
                      <a:r>
                        <a:rPr lang="en-US" sz="2000" dirty="0"/>
                        <a:t>Community groups</a:t>
                      </a:r>
                    </a:p>
                  </a:txBody>
                  <a:tcPr marL="84406" marR="84406" anchor="ctr"/>
                </a:tc>
                <a:tc>
                  <a:txBody>
                    <a:bodyPr/>
                    <a:lstStyle/>
                    <a:p>
                      <a:pPr algn="l">
                        <a:lnSpc>
                          <a:spcPct val="150000"/>
                        </a:lnSpc>
                        <a:spcBef>
                          <a:spcPts val="0"/>
                        </a:spcBef>
                      </a:pPr>
                      <a:r>
                        <a:rPr lang="en-US" sz="2000" dirty="0"/>
                        <a:t>Job creation; public health / safety</a:t>
                      </a:r>
                    </a:p>
                  </a:txBody>
                  <a:tcPr marL="84406" marR="84406" anchor="ctr"/>
                </a:tc>
                <a:extLst>
                  <a:ext uri="{0D108BD9-81ED-4DB2-BD59-A6C34878D82A}">
                    <a16:rowId xmlns:a16="http://schemas.microsoft.com/office/drawing/2014/main" val="10004"/>
                  </a:ext>
                </a:extLst>
              </a:tr>
              <a:tr h="611275">
                <a:tc>
                  <a:txBody>
                    <a:bodyPr/>
                    <a:lstStyle/>
                    <a:p>
                      <a:pPr algn="l">
                        <a:lnSpc>
                          <a:spcPct val="150000"/>
                        </a:lnSpc>
                        <a:spcBef>
                          <a:spcPts val="0"/>
                        </a:spcBef>
                      </a:pPr>
                      <a:r>
                        <a:rPr lang="en-US" sz="2000" dirty="0"/>
                        <a:t>Environmental</a:t>
                      </a:r>
                      <a:r>
                        <a:rPr lang="en-US" sz="2000" baseline="0" dirty="0"/>
                        <a:t> groups</a:t>
                      </a:r>
                      <a:endParaRPr lang="en-US" sz="2000" dirty="0"/>
                    </a:p>
                  </a:txBody>
                  <a:tcPr marL="84406" marR="84406" anchor="ctr"/>
                </a:tc>
                <a:tc>
                  <a:txBody>
                    <a:bodyPr/>
                    <a:lstStyle/>
                    <a:p>
                      <a:pPr algn="l">
                        <a:lnSpc>
                          <a:spcPct val="150000"/>
                        </a:lnSpc>
                        <a:spcBef>
                          <a:spcPts val="0"/>
                        </a:spcBef>
                      </a:pPr>
                      <a:r>
                        <a:rPr lang="en-US" sz="2000" dirty="0"/>
                        <a:t>Protection of environment</a:t>
                      </a:r>
                    </a:p>
                  </a:txBody>
                  <a:tcPr marL="84406" marR="84406" anchor="ctr"/>
                </a:tc>
                <a:extLst>
                  <a:ext uri="{0D108BD9-81ED-4DB2-BD59-A6C34878D82A}">
                    <a16:rowId xmlns:a16="http://schemas.microsoft.com/office/drawing/2014/main" val="10005"/>
                  </a:ext>
                </a:extLst>
              </a:tr>
              <a:tr h="611275">
                <a:tc>
                  <a:txBody>
                    <a:bodyPr/>
                    <a:lstStyle/>
                    <a:p>
                      <a:pPr algn="l">
                        <a:lnSpc>
                          <a:spcPct val="150000"/>
                        </a:lnSpc>
                        <a:spcBef>
                          <a:spcPts val="0"/>
                        </a:spcBef>
                      </a:pPr>
                      <a:r>
                        <a:rPr lang="en-US" sz="2000" dirty="0"/>
                        <a:t>Individuals</a:t>
                      </a:r>
                    </a:p>
                  </a:txBody>
                  <a:tcPr marL="84406" marR="84406" anchor="ctr"/>
                </a:tc>
                <a:tc>
                  <a:txBody>
                    <a:bodyPr/>
                    <a:lstStyle/>
                    <a:p>
                      <a:pPr algn="l">
                        <a:lnSpc>
                          <a:spcPct val="150000"/>
                        </a:lnSpc>
                        <a:spcBef>
                          <a:spcPts val="0"/>
                        </a:spcBef>
                      </a:pPr>
                      <a:r>
                        <a:rPr lang="en-US" sz="2000"/>
                        <a:t>Additional costs / </a:t>
                      </a:r>
                      <a:r>
                        <a:rPr lang="en-US" sz="2000" dirty="0"/>
                        <a:t>benefits per household</a:t>
                      </a:r>
                    </a:p>
                  </a:txBody>
                  <a:tcPr marL="84406" marR="84406"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61578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830"/>
            <a:ext cx="8435280" cy="934966"/>
          </a:xfrm>
        </p:spPr>
        <p:txBody>
          <a:bodyPr>
            <a:normAutofit/>
          </a:bodyPr>
          <a:lstStyle/>
          <a:p>
            <a:r>
              <a:rPr lang="en-ZA" dirty="0"/>
              <a:t>Social – institutional barriers / enablers</a:t>
            </a:r>
          </a:p>
        </p:txBody>
      </p:sp>
      <p:sp>
        <p:nvSpPr>
          <p:cNvPr id="3" name="Content Placeholder 2"/>
          <p:cNvSpPr>
            <a:spLocks noGrp="1"/>
          </p:cNvSpPr>
          <p:nvPr>
            <p:ph idx="1"/>
          </p:nvPr>
        </p:nvSpPr>
        <p:spPr>
          <a:xfrm>
            <a:off x="251520" y="1412776"/>
            <a:ext cx="8640960" cy="4637428"/>
          </a:xfrm>
        </p:spPr>
        <p:txBody>
          <a:bodyPr/>
          <a:lstStyle/>
          <a:p>
            <a:pPr>
              <a:spcBef>
                <a:spcPts val="1200"/>
              </a:spcBef>
            </a:pPr>
            <a:r>
              <a:rPr lang="en-ZA" sz="2400" dirty="0">
                <a:solidFill>
                  <a:schemeClr val="tx2"/>
                </a:solidFill>
              </a:rPr>
              <a:t>Lack of common vision /</a:t>
            </a:r>
            <a:r>
              <a:rPr lang="en-ZA" sz="2400" dirty="0"/>
              <a:t> </a:t>
            </a:r>
            <a:r>
              <a:rPr lang="en-ZA" sz="2400" dirty="0">
                <a:solidFill>
                  <a:srgbClr val="FF0000"/>
                </a:solidFill>
              </a:rPr>
              <a:t>Champions</a:t>
            </a:r>
          </a:p>
          <a:p>
            <a:pPr>
              <a:spcBef>
                <a:spcPts val="1200"/>
              </a:spcBef>
            </a:pPr>
            <a:r>
              <a:rPr lang="en-ZA" sz="2400" dirty="0">
                <a:solidFill>
                  <a:schemeClr val="tx2"/>
                </a:solidFill>
              </a:rPr>
              <a:t>Institutional fragmentation /</a:t>
            </a:r>
            <a:r>
              <a:rPr lang="en-ZA" sz="2400" dirty="0"/>
              <a:t> </a:t>
            </a:r>
            <a:r>
              <a:rPr lang="en-ZA" sz="2400" dirty="0">
                <a:solidFill>
                  <a:srgbClr val="FF0000"/>
                </a:solidFill>
              </a:rPr>
              <a:t>Bridging organisations</a:t>
            </a:r>
          </a:p>
          <a:p>
            <a:pPr>
              <a:spcBef>
                <a:spcPts val="1200"/>
              </a:spcBef>
            </a:pPr>
            <a:r>
              <a:rPr lang="en-ZA" sz="2400" dirty="0">
                <a:solidFill>
                  <a:schemeClr val="tx2"/>
                </a:solidFill>
              </a:rPr>
              <a:t>Undefined organisational responsibilities /</a:t>
            </a:r>
            <a:r>
              <a:rPr lang="en-ZA" sz="2400" dirty="0"/>
              <a:t> </a:t>
            </a:r>
            <a:r>
              <a:rPr lang="en-ZA" sz="2400" dirty="0">
                <a:solidFill>
                  <a:srgbClr val="FF0000"/>
                </a:solidFill>
              </a:rPr>
              <a:t>Accountability</a:t>
            </a:r>
          </a:p>
          <a:p>
            <a:pPr>
              <a:spcBef>
                <a:spcPts val="1200"/>
              </a:spcBef>
            </a:pPr>
            <a:r>
              <a:rPr lang="en-ZA" sz="2400" dirty="0">
                <a:solidFill>
                  <a:schemeClr val="tx2"/>
                </a:solidFill>
              </a:rPr>
              <a:t>Political incentives and/or disincentives /</a:t>
            </a:r>
            <a:r>
              <a:rPr lang="en-ZA" sz="2400" dirty="0"/>
              <a:t> </a:t>
            </a:r>
            <a:r>
              <a:rPr lang="en-ZA" sz="2400" dirty="0">
                <a:solidFill>
                  <a:srgbClr val="FF0000"/>
                </a:solidFill>
              </a:rPr>
              <a:t>Market receptivity</a:t>
            </a:r>
          </a:p>
          <a:p>
            <a:pPr>
              <a:spcBef>
                <a:spcPts val="1200"/>
              </a:spcBef>
            </a:pPr>
            <a:r>
              <a:rPr lang="en-ZA" sz="2400" dirty="0">
                <a:solidFill>
                  <a:schemeClr val="tx2"/>
                </a:solidFill>
              </a:rPr>
              <a:t>Poor organisational commitment /</a:t>
            </a:r>
            <a:r>
              <a:rPr lang="en-ZA" sz="2400" dirty="0"/>
              <a:t> </a:t>
            </a:r>
            <a:r>
              <a:rPr lang="en-ZA" sz="2400" dirty="0">
                <a:solidFill>
                  <a:srgbClr val="FF0000"/>
                </a:solidFill>
              </a:rPr>
              <a:t>Strategic funding</a:t>
            </a:r>
          </a:p>
          <a:p>
            <a:pPr>
              <a:spcBef>
                <a:spcPts val="1200"/>
              </a:spcBef>
            </a:pPr>
            <a:r>
              <a:rPr lang="en-ZA" sz="2400" dirty="0">
                <a:solidFill>
                  <a:schemeClr val="tx2"/>
                </a:solidFill>
              </a:rPr>
              <a:t>Technological path dependency /</a:t>
            </a:r>
            <a:r>
              <a:rPr lang="en-ZA" sz="2400" dirty="0"/>
              <a:t> </a:t>
            </a:r>
            <a:r>
              <a:rPr lang="en-ZA" sz="2400" dirty="0">
                <a:solidFill>
                  <a:srgbClr val="FF0000"/>
                </a:solidFill>
              </a:rPr>
              <a:t>Trusted science</a:t>
            </a:r>
          </a:p>
          <a:p>
            <a:pPr>
              <a:spcBef>
                <a:spcPts val="1200"/>
              </a:spcBef>
            </a:pPr>
            <a:r>
              <a:rPr lang="en-ZA" sz="2400" dirty="0">
                <a:solidFill>
                  <a:schemeClr val="tx2"/>
                </a:solidFill>
              </a:rPr>
              <a:t>Community capacity to participate /</a:t>
            </a:r>
            <a:r>
              <a:rPr lang="en-ZA" sz="2400" dirty="0"/>
              <a:t> </a:t>
            </a:r>
            <a:r>
              <a:rPr lang="en-ZA" sz="2400" dirty="0">
                <a:solidFill>
                  <a:srgbClr val="FF0000"/>
                </a:solidFill>
              </a:rPr>
              <a:t>Socio-political capital</a:t>
            </a:r>
          </a:p>
          <a:p>
            <a:pPr>
              <a:spcBef>
                <a:spcPts val="1200"/>
              </a:spcBef>
            </a:pPr>
            <a:r>
              <a:rPr lang="en-ZA" sz="2400" dirty="0">
                <a:solidFill>
                  <a:schemeClr val="tx2"/>
                </a:solidFill>
              </a:rPr>
              <a:t>Lack of experience with facilitating integrated management processes /</a:t>
            </a:r>
            <a:r>
              <a:rPr lang="en-ZA" sz="2400" dirty="0"/>
              <a:t> </a:t>
            </a:r>
            <a:r>
              <a:rPr lang="en-ZA" sz="2400" dirty="0">
                <a:solidFill>
                  <a:srgbClr val="FF0000"/>
                </a:solidFill>
              </a:rPr>
              <a:t>Binding targets</a:t>
            </a:r>
          </a:p>
        </p:txBody>
      </p:sp>
    </p:spTree>
    <p:extLst>
      <p:ext uri="{BB962C8B-B14F-4D97-AF65-F5344CB8AC3E}">
        <p14:creationId xmlns:p14="http://schemas.microsoft.com/office/powerpoint/2010/main" val="3977436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WSUD / </a:t>
            </a:r>
            <a:r>
              <a:rPr lang="en-ZA" dirty="0" err="1"/>
              <a:t>SuDS</a:t>
            </a:r>
            <a:r>
              <a:rPr lang="en-ZA" dirty="0"/>
              <a:t> for South Africa</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08728"/>
            <a:ext cx="3312368" cy="485042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08290"/>
            <a:ext cx="3428938" cy="4833744"/>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68461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989" y="21207"/>
            <a:ext cx="7315200" cy="1031530"/>
          </a:xfrm>
        </p:spPr>
        <p:txBody>
          <a:bodyPr>
            <a:normAutofit/>
          </a:bodyPr>
          <a:lstStyle/>
          <a:p>
            <a:r>
              <a:rPr lang="en-US" sz="3600" dirty="0"/>
              <a:t>What are the challenges? </a:t>
            </a:r>
          </a:p>
        </p:txBody>
      </p:sp>
      <p:sp>
        <p:nvSpPr>
          <p:cNvPr id="3" name="Content Placeholder 2"/>
          <p:cNvSpPr>
            <a:spLocks noGrp="1"/>
          </p:cNvSpPr>
          <p:nvPr>
            <p:ph idx="1"/>
          </p:nvPr>
        </p:nvSpPr>
        <p:spPr>
          <a:xfrm>
            <a:off x="486967" y="1124744"/>
            <a:ext cx="8170066" cy="5112568"/>
          </a:xfrm>
        </p:spPr>
        <p:txBody>
          <a:bodyPr>
            <a:noAutofit/>
          </a:bodyPr>
          <a:lstStyle/>
          <a:p>
            <a:r>
              <a:rPr lang="en-US" sz="2400" dirty="0">
                <a:solidFill>
                  <a:srgbClr val="FF0000"/>
                </a:solidFill>
              </a:rPr>
              <a:t>Equity</a:t>
            </a:r>
          </a:p>
          <a:p>
            <a:pPr lvl="1"/>
            <a:r>
              <a:rPr lang="en-US" sz="1800" dirty="0">
                <a:solidFill>
                  <a:schemeClr val="tx2"/>
                </a:solidFill>
              </a:rPr>
              <a:t>Dignity; ownership; respect</a:t>
            </a:r>
          </a:p>
          <a:p>
            <a:pPr lvl="1"/>
            <a:r>
              <a:rPr lang="en-US" sz="1800" dirty="0">
                <a:solidFill>
                  <a:schemeClr val="tx2"/>
                </a:solidFill>
              </a:rPr>
              <a:t>Talking of greening cities is ludicrous when basic services do not exist</a:t>
            </a:r>
          </a:p>
          <a:p>
            <a:pPr lvl="1"/>
            <a:r>
              <a:rPr lang="en-US" sz="1800" dirty="0">
                <a:solidFill>
                  <a:schemeClr val="tx2"/>
                </a:solidFill>
              </a:rPr>
              <a:t>Give people basic skills at all levels</a:t>
            </a:r>
          </a:p>
          <a:p>
            <a:pPr>
              <a:spcBef>
                <a:spcPts val="1200"/>
              </a:spcBef>
            </a:pPr>
            <a:r>
              <a:rPr lang="en-US" sz="2400" dirty="0">
                <a:solidFill>
                  <a:srgbClr val="FF0000"/>
                </a:solidFill>
              </a:rPr>
              <a:t>Creating systems that can be adapted for the future</a:t>
            </a:r>
          </a:p>
          <a:p>
            <a:pPr lvl="1"/>
            <a:r>
              <a:rPr lang="en-US" sz="1800" dirty="0">
                <a:solidFill>
                  <a:schemeClr val="tx2"/>
                </a:solidFill>
              </a:rPr>
              <a:t>Not maladaptation or technologically locked-into regrettable solutions</a:t>
            </a:r>
          </a:p>
          <a:p>
            <a:pPr>
              <a:spcBef>
                <a:spcPts val="1200"/>
              </a:spcBef>
            </a:pPr>
            <a:r>
              <a:rPr lang="en-US" sz="2400" dirty="0">
                <a:solidFill>
                  <a:srgbClr val="FF0000"/>
                </a:solidFill>
              </a:rPr>
              <a:t>Mitigating climate change</a:t>
            </a:r>
          </a:p>
          <a:p>
            <a:pPr marL="712788" lvl="1" indent="-266700">
              <a:buClrTx/>
            </a:pPr>
            <a:r>
              <a:rPr lang="en-US" sz="1800" dirty="0">
                <a:solidFill>
                  <a:schemeClr val="tx2"/>
                </a:solidFill>
              </a:rPr>
              <a:t>Reducing energy and carbon use</a:t>
            </a:r>
            <a:endParaRPr lang="en-US" sz="2400" dirty="0">
              <a:solidFill>
                <a:schemeClr val="tx2"/>
              </a:solidFill>
            </a:endParaRPr>
          </a:p>
          <a:p>
            <a:pPr>
              <a:spcBef>
                <a:spcPts val="1200"/>
              </a:spcBef>
            </a:pPr>
            <a:r>
              <a:rPr lang="en-US" sz="2400" dirty="0">
                <a:solidFill>
                  <a:srgbClr val="FF0000"/>
                </a:solidFill>
              </a:rPr>
              <a:t>Increasing uncertainty</a:t>
            </a:r>
          </a:p>
          <a:p>
            <a:pPr marL="682625" indent="-220663"/>
            <a:r>
              <a:rPr lang="en-US" sz="1800" dirty="0">
                <a:solidFill>
                  <a:schemeClr val="tx2"/>
                </a:solidFill>
              </a:rPr>
              <a:t>Population growth, demographics and lifestyles (standards of living)</a:t>
            </a:r>
            <a:endParaRPr lang="en-US" dirty="0">
              <a:solidFill>
                <a:schemeClr val="tx2"/>
              </a:solidFill>
            </a:endParaRPr>
          </a:p>
          <a:p>
            <a:r>
              <a:rPr lang="en-ZA" dirty="0">
                <a:solidFill>
                  <a:srgbClr val="FF0000"/>
                </a:solidFill>
              </a:rPr>
              <a:t>Enabling legislation</a:t>
            </a:r>
            <a:r>
              <a:rPr lang="en-ZA" dirty="0"/>
              <a:t> </a:t>
            </a:r>
          </a:p>
          <a:p>
            <a:pPr marL="682625" indent="-220663"/>
            <a:r>
              <a:rPr lang="en-US" sz="1800" b="1" dirty="0">
                <a:solidFill>
                  <a:schemeClr val="tx2"/>
                </a:solidFill>
              </a:rPr>
              <a:t>Urban water management and design to be addressed in building regulations, water policy, by-laws etc.</a:t>
            </a:r>
            <a:endParaRPr lang="en-US" b="1" dirty="0"/>
          </a:p>
        </p:txBody>
      </p:sp>
    </p:spTree>
    <p:extLst>
      <p:ext uri="{BB962C8B-B14F-4D97-AF65-F5344CB8AC3E}">
        <p14:creationId xmlns:p14="http://schemas.microsoft.com/office/powerpoint/2010/main" val="707814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Urbanisation in SA: recognising risk</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297416" y="1447800"/>
            <a:ext cx="8098434" cy="4348957"/>
          </a:xfrm>
          <a:prstGeom prst="rect">
            <a:avLst/>
          </a:prstGeom>
          <a:noFill/>
          <a:ln w="9525">
            <a:noFill/>
            <a:miter lim="800000"/>
            <a:headEnd/>
            <a:tailEnd/>
          </a:ln>
        </p:spPr>
      </p:pic>
      <p:sp>
        <p:nvSpPr>
          <p:cNvPr id="5" name="TextBox 4"/>
          <p:cNvSpPr txBox="1"/>
          <p:nvPr/>
        </p:nvSpPr>
        <p:spPr>
          <a:xfrm>
            <a:off x="5724128" y="5796757"/>
            <a:ext cx="2341349" cy="276999"/>
          </a:xfrm>
          <a:prstGeom prst="rect">
            <a:avLst/>
          </a:prstGeom>
          <a:noFill/>
        </p:spPr>
        <p:txBody>
          <a:bodyPr wrap="square" rtlCol="0">
            <a:spAutoFit/>
          </a:bodyPr>
          <a:lstStyle/>
          <a:p>
            <a:r>
              <a:rPr lang="en-GB" sz="1200" dirty="0"/>
              <a:t>Source: </a:t>
            </a:r>
            <a:r>
              <a:rPr lang="en-GB" sz="1200" dirty="0" err="1"/>
              <a:t>Haldenwang</a:t>
            </a:r>
            <a:r>
              <a:rPr lang="en-GB" sz="1200" dirty="0"/>
              <a:t>, 2010</a:t>
            </a:r>
          </a:p>
        </p:txBody>
      </p:sp>
    </p:spTree>
    <p:extLst>
      <p:ext uri="{BB962C8B-B14F-4D97-AF65-F5344CB8AC3E}">
        <p14:creationId xmlns:p14="http://schemas.microsoft.com/office/powerpoint/2010/main" val="2359999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Future water outlook – water sensitivity</a:t>
            </a:r>
          </a:p>
        </p:txBody>
      </p:sp>
      <p:sp>
        <p:nvSpPr>
          <p:cNvPr id="3" name="Content Placeholder 2"/>
          <p:cNvSpPr>
            <a:spLocks noGrp="1"/>
          </p:cNvSpPr>
          <p:nvPr>
            <p:ph idx="1"/>
          </p:nvPr>
        </p:nvSpPr>
        <p:spPr>
          <a:xfrm>
            <a:off x="457200" y="1556792"/>
            <a:ext cx="8229600" cy="4421405"/>
          </a:xfrm>
        </p:spPr>
        <p:txBody>
          <a:bodyPr/>
          <a:lstStyle/>
          <a:p>
            <a:r>
              <a:rPr lang="en-ZA" dirty="0">
                <a:solidFill>
                  <a:schemeClr val="tx1"/>
                </a:solidFill>
              </a:rPr>
              <a:t>Optimise and integrate the management of all available water resources – surface, ground, wastewater and </a:t>
            </a:r>
            <a:r>
              <a:rPr lang="en-ZA" dirty="0" err="1">
                <a:solidFill>
                  <a:schemeClr val="tx1"/>
                </a:solidFill>
              </a:rPr>
              <a:t>stormwater</a:t>
            </a:r>
            <a:r>
              <a:rPr lang="en-ZA" dirty="0">
                <a:solidFill>
                  <a:schemeClr val="tx1"/>
                </a:solidFill>
              </a:rPr>
              <a:t> – to improve resilience</a:t>
            </a:r>
          </a:p>
          <a:p>
            <a:pPr>
              <a:spcBef>
                <a:spcPts val="1800"/>
              </a:spcBef>
            </a:pPr>
            <a:r>
              <a:rPr lang="en-ZA" dirty="0">
                <a:solidFill>
                  <a:schemeClr val="tx1"/>
                </a:solidFill>
              </a:rPr>
              <a:t>Create liveable urban areas that place high value on water and strive to increase water use efficiency through water sensitive urban design</a:t>
            </a:r>
          </a:p>
        </p:txBody>
      </p:sp>
    </p:spTree>
    <p:extLst>
      <p:ext uri="{BB962C8B-B14F-4D97-AF65-F5344CB8AC3E}">
        <p14:creationId xmlns:p14="http://schemas.microsoft.com/office/powerpoint/2010/main" val="3424970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4F4CD4D-80B2-46EC-9BC3-456BE53BAC5D}"/>
              </a:ext>
            </a:extLst>
          </p:cNvPr>
          <p:cNvSpPr>
            <a:spLocks noGrp="1"/>
          </p:cNvSpPr>
          <p:nvPr>
            <p:ph type="subTitle" idx="1"/>
          </p:nvPr>
        </p:nvSpPr>
        <p:spPr>
          <a:xfrm>
            <a:off x="1713837" y="4093689"/>
            <a:ext cx="5489226" cy="1617785"/>
          </a:xfrm>
        </p:spPr>
        <p:txBody>
          <a:bodyPr>
            <a:normAutofit/>
          </a:bodyPr>
          <a:lstStyle/>
          <a:p>
            <a:pPr algn="ctr"/>
            <a:r>
              <a:rPr lang="en-ZA" sz="2215" dirty="0">
                <a:solidFill>
                  <a:schemeClr val="tx2"/>
                </a:solidFill>
              </a:rPr>
              <a:t>For more information:</a:t>
            </a:r>
          </a:p>
          <a:p>
            <a:pPr algn="ctr"/>
            <a:endParaRPr lang="en-ZA" sz="2215" dirty="0">
              <a:solidFill>
                <a:srgbClr val="FF0000"/>
              </a:solidFill>
            </a:endParaRPr>
          </a:p>
          <a:p>
            <a:pPr algn="ctr"/>
            <a:r>
              <a:rPr lang="en-ZA" sz="2215" dirty="0">
                <a:solidFill>
                  <a:srgbClr val="FF0000"/>
                </a:solidFill>
                <a:hlinkClick r:id="rId2"/>
              </a:rPr>
              <a:t>www.futurewater.uct.ac.za</a:t>
            </a:r>
            <a:endParaRPr lang="en-ZA" sz="2215" dirty="0">
              <a:solidFill>
                <a:srgbClr val="FF0000"/>
              </a:solidFill>
            </a:endParaRPr>
          </a:p>
          <a:p>
            <a:pPr algn="ctr"/>
            <a:endParaRPr lang="en-ZA" sz="2215" dirty="0"/>
          </a:p>
        </p:txBody>
      </p:sp>
      <p:sp>
        <p:nvSpPr>
          <p:cNvPr id="3" name="Title 1">
            <a:extLst>
              <a:ext uri="{FF2B5EF4-FFF2-40B4-BE49-F238E27FC236}">
                <a16:creationId xmlns:a16="http://schemas.microsoft.com/office/drawing/2014/main" id="{21BFCA61-916C-489A-B7F7-DA98954F46D6}"/>
              </a:ext>
            </a:extLst>
          </p:cNvPr>
          <p:cNvSpPr txBox="1">
            <a:spLocks/>
          </p:cNvSpPr>
          <p:nvPr/>
        </p:nvSpPr>
        <p:spPr>
          <a:xfrm>
            <a:off x="534064" y="637306"/>
            <a:ext cx="7848772" cy="1356946"/>
          </a:xfrm>
          <a:prstGeom prst="rect">
            <a:avLst/>
          </a:prstGeom>
        </p:spPr>
        <p:txBody>
          <a:bodyPr>
            <a:noAutofit/>
          </a:bodyPr>
          <a:lstStyle>
            <a:lvl1pPr algn="l" rtl="0" eaLnBrk="1" latinLnBrk="0" hangingPunct="1">
              <a:spcBef>
                <a:spcPct val="0"/>
              </a:spcBef>
              <a:buNone/>
              <a:defRPr kumimoji="0" sz="3067" kern="1200">
                <a:solidFill>
                  <a:schemeClr val="bg1"/>
                </a:solidFill>
                <a:latin typeface="+mj-lt"/>
                <a:ea typeface="+mj-ea"/>
                <a:cs typeface="+mj-cs"/>
              </a:defRPr>
            </a:lvl1pPr>
          </a:lstStyle>
          <a:p>
            <a:pPr algn="ctr"/>
            <a:r>
              <a:rPr lang="en-ZA" sz="7385"/>
              <a:t>Thank you</a:t>
            </a:r>
            <a:endParaRPr lang="en-ZA" sz="7385" dirty="0"/>
          </a:p>
        </p:txBody>
      </p:sp>
    </p:spTree>
    <p:extLst>
      <p:ext uri="{BB962C8B-B14F-4D97-AF65-F5344CB8AC3E}">
        <p14:creationId xmlns:p14="http://schemas.microsoft.com/office/powerpoint/2010/main" val="961532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FB33-2BE5-4D65-8898-DECF0025BCDB}"/>
              </a:ext>
            </a:extLst>
          </p:cNvPr>
          <p:cNvSpPr>
            <a:spLocks noGrp="1"/>
          </p:cNvSpPr>
          <p:nvPr>
            <p:ph type="title"/>
          </p:nvPr>
        </p:nvSpPr>
        <p:spPr/>
        <p:txBody>
          <a:bodyPr>
            <a:normAutofit fontScale="90000"/>
          </a:bodyPr>
          <a:lstStyle/>
          <a:p>
            <a:r>
              <a:rPr lang="en-US" dirty="0"/>
              <a:t>Green infrastructure in the Gauteng City Region </a:t>
            </a:r>
            <a:endParaRPr lang="en-ZA" dirty="0"/>
          </a:p>
        </p:txBody>
      </p:sp>
      <p:pic>
        <p:nvPicPr>
          <p:cNvPr id="6" name="Green Infrastructure in the Gauteng City-Region">
            <a:hlinkClick r:id="" action="ppaction://media"/>
            <a:extLst>
              <a:ext uri="{FF2B5EF4-FFF2-40B4-BE49-F238E27FC236}">
                <a16:creationId xmlns:a16="http://schemas.microsoft.com/office/drawing/2014/main" id="{5CAF3535-9016-4016-92AF-983FB95423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
        <p:nvSpPr>
          <p:cNvPr id="4" name="Rectangle 3">
            <a:extLst>
              <a:ext uri="{FF2B5EF4-FFF2-40B4-BE49-F238E27FC236}">
                <a16:creationId xmlns:a16="http://schemas.microsoft.com/office/drawing/2014/main" id="{E38579CA-FFAA-43AF-ADDC-FA892A755CF0}"/>
              </a:ext>
            </a:extLst>
          </p:cNvPr>
          <p:cNvSpPr/>
          <p:nvPr/>
        </p:nvSpPr>
        <p:spPr>
          <a:xfrm>
            <a:off x="1223628" y="6453336"/>
            <a:ext cx="6696744" cy="261610"/>
          </a:xfrm>
          <a:prstGeom prst="rect">
            <a:avLst/>
          </a:prstGeom>
        </p:spPr>
        <p:txBody>
          <a:bodyPr wrap="square">
            <a:spAutoFit/>
          </a:bodyPr>
          <a:lstStyle/>
          <a:p>
            <a:r>
              <a:rPr lang="en-ZA" sz="1100" dirty="0"/>
              <a:t>https://www.gcro.ac.za/outputs/photo-essays/detail/video-green-infrastructure-in-the-gauteng-city-region/</a:t>
            </a:r>
          </a:p>
        </p:txBody>
      </p:sp>
    </p:spTree>
    <p:extLst>
      <p:ext uri="{BB962C8B-B14F-4D97-AF65-F5344CB8AC3E}">
        <p14:creationId xmlns:p14="http://schemas.microsoft.com/office/powerpoint/2010/main" val="32902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6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The Singapore story</a:t>
            </a:r>
          </a:p>
        </p:txBody>
      </p:sp>
      <p:pic>
        <p:nvPicPr>
          <p:cNvPr id="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9147" y="1268760"/>
            <a:ext cx="6908276"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008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dirty="0"/>
              <a:t>The four ‘taps’</a:t>
            </a:r>
          </a:p>
        </p:txBody>
      </p:sp>
      <p:sp>
        <p:nvSpPr>
          <p:cNvPr id="6" name="Content Placeholder 2"/>
          <p:cNvSpPr>
            <a:spLocks noGrp="1"/>
          </p:cNvSpPr>
          <p:nvPr>
            <p:ph idx="1"/>
          </p:nvPr>
        </p:nvSpPr>
        <p:spPr>
          <a:xfrm>
            <a:off x="495300" y="1311856"/>
            <a:ext cx="8397180" cy="4581369"/>
          </a:xfrm>
        </p:spPr>
        <p:txBody>
          <a:bodyPr>
            <a:normAutofit/>
          </a:bodyPr>
          <a:lstStyle/>
          <a:p>
            <a:pPr marL="109728" indent="0">
              <a:buNone/>
            </a:pPr>
            <a:r>
              <a:rPr lang="en-ZA" dirty="0">
                <a:solidFill>
                  <a:schemeClr val="tx2"/>
                </a:solidFill>
              </a:rPr>
              <a:t>In a bid to ensure water security, water supply in Singapore is now being diversified. In 2013:</a:t>
            </a:r>
          </a:p>
          <a:p>
            <a:pPr marL="109728" indent="0">
              <a:buNone/>
            </a:pPr>
            <a:endParaRPr lang="en-ZA" dirty="0"/>
          </a:p>
          <a:p>
            <a:pPr marL="925830" lvl="1" indent="-514350">
              <a:buSzPct val="100000"/>
              <a:buFont typeface="+mj-lt"/>
              <a:buAutoNum type="arabicPeriod"/>
            </a:pPr>
            <a:r>
              <a:rPr lang="en-ZA" dirty="0">
                <a:solidFill>
                  <a:srgbClr val="FF0000"/>
                </a:solidFill>
              </a:rPr>
              <a:t>Imported water from Malaysia (40%)</a:t>
            </a:r>
          </a:p>
          <a:p>
            <a:pPr marL="925830" lvl="1" indent="-514350">
              <a:buSzPct val="100000"/>
              <a:buFont typeface="+mj-lt"/>
              <a:buAutoNum type="arabicPeriod"/>
            </a:pPr>
            <a:r>
              <a:rPr lang="en-ZA" dirty="0">
                <a:solidFill>
                  <a:srgbClr val="FF0000"/>
                </a:solidFill>
              </a:rPr>
              <a:t>Water harvesting from the local catchments (35%)</a:t>
            </a:r>
          </a:p>
          <a:p>
            <a:pPr marL="925830" lvl="1" indent="-514350">
              <a:buSzPct val="100000"/>
              <a:buFont typeface="+mj-lt"/>
              <a:buAutoNum type="arabicPeriod"/>
            </a:pPr>
            <a:r>
              <a:rPr lang="en-ZA" dirty="0">
                <a:solidFill>
                  <a:srgbClr val="FF0000"/>
                </a:solidFill>
              </a:rPr>
              <a:t>Treated effluent (NEWater) (15%)</a:t>
            </a:r>
          </a:p>
          <a:p>
            <a:pPr marL="925830" lvl="1" indent="-514350">
              <a:buSzPct val="100000"/>
              <a:buFont typeface="+mj-lt"/>
              <a:buAutoNum type="arabicPeriod"/>
            </a:pPr>
            <a:r>
              <a:rPr lang="en-ZA" dirty="0">
                <a:solidFill>
                  <a:srgbClr val="FF0000"/>
                </a:solidFill>
              </a:rPr>
              <a:t>Desalinated water from the sea (10%)</a:t>
            </a:r>
          </a:p>
          <a:p>
            <a:pPr marL="411480" lvl="1" indent="0">
              <a:buNone/>
            </a:pPr>
            <a:endParaRPr lang="en-ZA" dirty="0"/>
          </a:p>
          <a:p>
            <a:pPr marL="118872" indent="0">
              <a:buNone/>
            </a:pPr>
            <a:r>
              <a:rPr lang="en-ZA" dirty="0">
                <a:solidFill>
                  <a:schemeClr val="tx2"/>
                </a:solidFill>
              </a:rPr>
              <a:t>The objective is to minimise / eliminate 1. – so as not to be reliant on Malaysia for this critical resource</a:t>
            </a:r>
          </a:p>
          <a:p>
            <a:pPr marL="411480" lvl="1" indent="0">
              <a:buNone/>
            </a:pPr>
            <a:endParaRPr lang="en-ZA" dirty="0"/>
          </a:p>
          <a:p>
            <a:pPr marL="411480" lvl="1" indent="0">
              <a:buNone/>
            </a:pPr>
            <a:endParaRPr lang="en-ZA" dirty="0"/>
          </a:p>
          <a:p>
            <a:pPr marL="411480" lvl="1" indent="0">
              <a:buNone/>
            </a:pPr>
            <a:endParaRPr lang="en-ZA" dirty="0"/>
          </a:p>
          <a:p>
            <a:pPr marL="411480" lvl="1" indent="0">
              <a:buNone/>
            </a:pPr>
            <a:endParaRPr lang="en-ZA" dirty="0"/>
          </a:p>
        </p:txBody>
      </p:sp>
    </p:spTree>
    <p:extLst>
      <p:ext uri="{BB962C8B-B14F-4D97-AF65-F5344CB8AC3E}">
        <p14:creationId xmlns:p14="http://schemas.microsoft.com/office/powerpoint/2010/main" val="3180325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5" name="Footer Placeholder 4"/>
          <p:cNvSpPr>
            <a:spLocks noGrp="1"/>
          </p:cNvSpPr>
          <p:nvPr>
            <p:ph type="ftr" sz="quarter" idx="4294967295"/>
          </p:nvPr>
        </p:nvSpPr>
        <p:spPr>
          <a:xfrm>
            <a:off x="0" y="6515100"/>
            <a:ext cx="2895600" cy="365125"/>
          </a:xfrm>
          <a:prstGeom prst="rect">
            <a:avLst/>
          </a:prstGeom>
        </p:spPr>
        <p:txBody>
          <a:bodyPr/>
          <a:lstStyle/>
          <a:p>
            <a:r>
              <a:rPr lang="en-ZA">
                <a:solidFill>
                  <a:prstClr val="black">
                    <a:tint val="75000"/>
                  </a:prstClr>
                </a:solidFill>
              </a:rPr>
              <a:t>File name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 y="-315416"/>
            <a:ext cx="9945555" cy="7459166"/>
          </a:xfrm>
          <a:prstGeom prst="rect">
            <a:avLst/>
          </a:prstGeom>
        </p:spPr>
      </p:pic>
    </p:spTree>
    <p:extLst>
      <p:ext uri="{BB962C8B-B14F-4D97-AF65-F5344CB8AC3E}">
        <p14:creationId xmlns:p14="http://schemas.microsoft.com/office/powerpoint/2010/main" val="3995094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4" name="Date Placeholder 3"/>
          <p:cNvSpPr>
            <a:spLocks noGrp="1"/>
          </p:cNvSpPr>
          <p:nvPr>
            <p:ph type="dt" sz="half" idx="4294967295"/>
          </p:nvPr>
        </p:nvSpPr>
        <p:spPr>
          <a:xfrm>
            <a:off x="0" y="6492875"/>
            <a:ext cx="1423988" cy="365125"/>
          </a:xfrm>
          <a:prstGeom prst="rect">
            <a:avLst/>
          </a:prstGeom>
        </p:spPr>
        <p:txBody>
          <a:bodyPr/>
          <a:lstStyle/>
          <a:p>
            <a:fld id="{BC089F15-A434-40D9-A729-3CB0468149AF}" type="datetime5">
              <a:rPr lang="en-US" smtClean="0">
                <a:solidFill>
                  <a:prstClr val="black">
                    <a:tint val="75000"/>
                  </a:prstClr>
                </a:solidFill>
              </a:rPr>
              <a:pPr/>
              <a:t>22-Nov-19</a:t>
            </a:fld>
            <a:endParaRPr lang="en-ZA" dirty="0">
              <a:solidFill>
                <a:prstClr val="black">
                  <a:tint val="75000"/>
                </a:prstClr>
              </a:solidFill>
            </a:endParaRPr>
          </a:p>
        </p:txBody>
      </p:sp>
      <p:sp>
        <p:nvSpPr>
          <p:cNvPr id="5" name="Footer Placeholder 4"/>
          <p:cNvSpPr>
            <a:spLocks noGrp="1"/>
          </p:cNvSpPr>
          <p:nvPr>
            <p:ph type="ftr" sz="quarter" idx="4294967295"/>
          </p:nvPr>
        </p:nvSpPr>
        <p:spPr>
          <a:xfrm>
            <a:off x="0" y="6515100"/>
            <a:ext cx="2895600" cy="365125"/>
          </a:xfrm>
          <a:prstGeom prst="rect">
            <a:avLst/>
          </a:prstGeom>
        </p:spPr>
        <p:txBody>
          <a:bodyPr/>
          <a:lstStyle/>
          <a:p>
            <a:r>
              <a:rPr lang="en-ZA">
                <a:solidFill>
                  <a:prstClr val="black">
                    <a:tint val="75000"/>
                  </a:prstClr>
                </a:solidFill>
              </a:rPr>
              <a:t>File name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 y="0"/>
            <a:ext cx="9945555" cy="7459166"/>
          </a:xfrm>
          <a:prstGeom prst="rect">
            <a:avLst/>
          </a:prstGeom>
        </p:spPr>
      </p:pic>
    </p:spTree>
    <p:extLst>
      <p:ext uri="{BB962C8B-B14F-4D97-AF65-F5344CB8AC3E}">
        <p14:creationId xmlns:p14="http://schemas.microsoft.com/office/powerpoint/2010/main" val="586883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4" name="Date Placeholder 3"/>
          <p:cNvSpPr>
            <a:spLocks noGrp="1"/>
          </p:cNvSpPr>
          <p:nvPr>
            <p:ph type="dt" sz="half" idx="4294967295"/>
          </p:nvPr>
        </p:nvSpPr>
        <p:spPr>
          <a:xfrm>
            <a:off x="0" y="6492875"/>
            <a:ext cx="1423988" cy="365125"/>
          </a:xfrm>
          <a:prstGeom prst="rect">
            <a:avLst/>
          </a:prstGeom>
        </p:spPr>
        <p:txBody>
          <a:bodyPr/>
          <a:lstStyle/>
          <a:p>
            <a:fld id="{BC089F15-A434-40D9-A729-3CB0468149AF}" type="datetime5">
              <a:rPr lang="en-US" smtClean="0">
                <a:solidFill>
                  <a:prstClr val="black">
                    <a:tint val="75000"/>
                  </a:prstClr>
                </a:solidFill>
              </a:rPr>
              <a:pPr/>
              <a:t>22-Nov-19</a:t>
            </a:fld>
            <a:endParaRPr lang="en-ZA" dirty="0">
              <a:solidFill>
                <a:prstClr val="black">
                  <a:tint val="75000"/>
                </a:prstClr>
              </a:solidFill>
            </a:endParaRPr>
          </a:p>
        </p:txBody>
      </p:sp>
      <p:sp>
        <p:nvSpPr>
          <p:cNvPr id="5" name="Footer Placeholder 4"/>
          <p:cNvSpPr>
            <a:spLocks noGrp="1"/>
          </p:cNvSpPr>
          <p:nvPr>
            <p:ph type="ftr" sz="quarter" idx="4294967295"/>
          </p:nvPr>
        </p:nvSpPr>
        <p:spPr>
          <a:xfrm>
            <a:off x="0" y="6515100"/>
            <a:ext cx="2895600" cy="365125"/>
          </a:xfrm>
          <a:prstGeom prst="rect">
            <a:avLst/>
          </a:prstGeom>
        </p:spPr>
        <p:txBody>
          <a:bodyPr/>
          <a:lstStyle/>
          <a:p>
            <a:r>
              <a:rPr lang="en-ZA">
                <a:solidFill>
                  <a:prstClr val="black">
                    <a:tint val="75000"/>
                  </a:prstClr>
                </a:solidFill>
              </a:rPr>
              <a:t>File name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 y="-315416"/>
            <a:ext cx="9945555" cy="7459166"/>
          </a:xfrm>
          <a:prstGeom prst="rect">
            <a:avLst/>
          </a:prstGeom>
        </p:spPr>
      </p:pic>
    </p:spTree>
    <p:extLst>
      <p:ext uri="{BB962C8B-B14F-4D97-AF65-F5344CB8AC3E}">
        <p14:creationId xmlns:p14="http://schemas.microsoft.com/office/powerpoint/2010/main" val="3141692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0" y="6492875"/>
            <a:ext cx="1423988" cy="365125"/>
          </a:xfrm>
          <a:prstGeom prst="rect">
            <a:avLst/>
          </a:prstGeom>
        </p:spPr>
        <p:txBody>
          <a:bodyPr/>
          <a:lstStyle/>
          <a:p>
            <a:fld id="{BC089F15-A434-40D9-A729-3CB0468149AF}" type="datetime5">
              <a:rPr lang="en-US" smtClean="0">
                <a:solidFill>
                  <a:prstClr val="black">
                    <a:tint val="75000"/>
                  </a:prstClr>
                </a:solidFill>
              </a:rPr>
              <a:pPr/>
              <a:t>22-Nov-19</a:t>
            </a:fld>
            <a:endParaRPr lang="en-ZA" dirty="0">
              <a:solidFill>
                <a:prstClr val="black">
                  <a:tint val="75000"/>
                </a:prstClr>
              </a:solidFill>
            </a:endParaRPr>
          </a:p>
        </p:txBody>
      </p:sp>
      <p:sp>
        <p:nvSpPr>
          <p:cNvPr id="5" name="Footer Placeholder 4"/>
          <p:cNvSpPr>
            <a:spLocks noGrp="1"/>
          </p:cNvSpPr>
          <p:nvPr>
            <p:ph type="ftr" sz="quarter" idx="4294967295"/>
          </p:nvPr>
        </p:nvSpPr>
        <p:spPr>
          <a:xfrm>
            <a:off x="0" y="6515100"/>
            <a:ext cx="2895600" cy="365125"/>
          </a:xfrm>
          <a:prstGeom prst="rect">
            <a:avLst/>
          </a:prstGeom>
        </p:spPr>
        <p:txBody>
          <a:bodyPr/>
          <a:lstStyle/>
          <a:p>
            <a:r>
              <a:rPr lang="en-ZA">
                <a:solidFill>
                  <a:prstClr val="black">
                    <a:tint val="75000"/>
                  </a:prstClr>
                </a:solidFill>
              </a:rPr>
              <a:t>File name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433" b="34727"/>
          <a:stretch/>
        </p:blipFill>
        <p:spPr>
          <a:xfrm>
            <a:off x="-252536" y="-1375474"/>
            <a:ext cx="10153128" cy="478517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371" y="3497364"/>
            <a:ext cx="4421375" cy="331603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65" y="3497345"/>
            <a:ext cx="2487023" cy="331603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11030" b="2164"/>
          <a:stretch/>
        </p:blipFill>
        <p:spPr>
          <a:xfrm>
            <a:off x="6" y="3497364"/>
            <a:ext cx="2280397" cy="3316031"/>
          </a:xfrm>
          <a:prstGeom prst="rect">
            <a:avLst/>
          </a:prstGeom>
        </p:spPr>
      </p:pic>
    </p:spTree>
    <p:extLst>
      <p:ext uri="{BB962C8B-B14F-4D97-AF65-F5344CB8AC3E}">
        <p14:creationId xmlns:p14="http://schemas.microsoft.com/office/powerpoint/2010/main" val="175827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06" y="17480"/>
            <a:ext cx="8229600" cy="863046"/>
          </a:xfrm>
        </p:spPr>
        <p:txBody>
          <a:bodyPr>
            <a:normAutofit fontScale="90000"/>
          </a:bodyPr>
          <a:lstStyle/>
          <a:p>
            <a:r>
              <a:rPr lang="en-ZA" dirty="0"/>
              <a:t>SA’s water crisis - “</a:t>
            </a:r>
            <a:r>
              <a:rPr lang="en-ZA" i="1" dirty="0"/>
              <a:t>Too much, too little, too dirty</a:t>
            </a:r>
            <a:r>
              <a:rPr lang="en-ZA" dirty="0"/>
              <a:t>”</a:t>
            </a:r>
          </a:p>
        </p:txBody>
      </p:sp>
      <p:sp>
        <p:nvSpPr>
          <p:cNvPr id="5" name="TextBox 4"/>
          <p:cNvSpPr txBox="1"/>
          <p:nvPr/>
        </p:nvSpPr>
        <p:spPr>
          <a:xfrm>
            <a:off x="179906" y="1212725"/>
            <a:ext cx="2494395" cy="4136966"/>
          </a:xfrm>
          <a:prstGeom prst="rect">
            <a:avLst/>
          </a:prstGeom>
          <a:noFill/>
        </p:spPr>
        <p:txBody>
          <a:bodyPr wrap="square" rtlCol="0">
            <a:spAutoFit/>
          </a:bodyPr>
          <a:lstStyle/>
          <a:p>
            <a:pPr marL="263776" indent="-263776">
              <a:spcAft>
                <a:spcPts val="1200"/>
              </a:spcAft>
              <a:buFont typeface="Arial" panose="020B0604020202020204" pitchFamily="34" charset="0"/>
              <a:buChar char="•"/>
            </a:pPr>
            <a:r>
              <a:rPr lang="en-ZA" sz="1662" dirty="0">
                <a:solidFill>
                  <a:schemeClr val="tx2"/>
                </a:solidFill>
              </a:rPr>
              <a:t>Low rainfall / high evaporation</a:t>
            </a:r>
          </a:p>
          <a:p>
            <a:pPr marL="263776" indent="-263776">
              <a:spcAft>
                <a:spcPts val="1200"/>
              </a:spcAft>
              <a:buFont typeface="Arial" panose="020B0604020202020204" pitchFamily="34" charset="0"/>
              <a:buChar char="•"/>
            </a:pPr>
            <a:r>
              <a:rPr lang="en-ZA" sz="1662" dirty="0">
                <a:solidFill>
                  <a:schemeClr val="tx2"/>
                </a:solidFill>
              </a:rPr>
              <a:t>Urbanisation</a:t>
            </a:r>
          </a:p>
          <a:p>
            <a:pPr marL="263776" indent="-263776">
              <a:spcAft>
                <a:spcPts val="1200"/>
              </a:spcAft>
              <a:buFont typeface="Arial" panose="020B0604020202020204" pitchFamily="34" charset="0"/>
              <a:buChar char="•"/>
            </a:pPr>
            <a:r>
              <a:rPr lang="en-ZA" sz="1662" dirty="0">
                <a:solidFill>
                  <a:schemeClr val="tx2"/>
                </a:solidFill>
              </a:rPr>
              <a:t>Population growth </a:t>
            </a:r>
          </a:p>
          <a:p>
            <a:pPr marL="263776" indent="-263776">
              <a:spcAft>
                <a:spcPts val="1200"/>
              </a:spcAft>
              <a:buFont typeface="Arial" panose="020B0604020202020204" pitchFamily="34" charset="0"/>
              <a:buChar char="•"/>
            </a:pPr>
            <a:r>
              <a:rPr lang="en-ZA" sz="1662" dirty="0">
                <a:solidFill>
                  <a:schemeClr val="tx2"/>
                </a:solidFill>
              </a:rPr>
              <a:t>Services backlogs</a:t>
            </a:r>
          </a:p>
          <a:p>
            <a:pPr marL="263776" indent="-263776">
              <a:spcAft>
                <a:spcPts val="1200"/>
              </a:spcAft>
              <a:buFont typeface="Arial" panose="020B0604020202020204" pitchFamily="34" charset="0"/>
              <a:buChar char="•"/>
            </a:pPr>
            <a:r>
              <a:rPr lang="en-ZA" sz="1662" dirty="0">
                <a:solidFill>
                  <a:schemeClr val="tx2"/>
                </a:solidFill>
              </a:rPr>
              <a:t>Poor water quality</a:t>
            </a:r>
          </a:p>
          <a:p>
            <a:pPr marL="263776" indent="-263776">
              <a:spcAft>
                <a:spcPts val="1200"/>
              </a:spcAft>
              <a:buFont typeface="Arial" panose="020B0604020202020204" pitchFamily="34" charset="0"/>
              <a:buChar char="•"/>
            </a:pPr>
            <a:r>
              <a:rPr lang="en-ZA" sz="1662" dirty="0">
                <a:solidFill>
                  <a:schemeClr val="tx2"/>
                </a:solidFill>
              </a:rPr>
              <a:t>Leakage / wastage</a:t>
            </a:r>
          </a:p>
          <a:p>
            <a:pPr marL="263776" indent="-263776">
              <a:spcAft>
                <a:spcPts val="1200"/>
              </a:spcAft>
              <a:buFont typeface="Arial" panose="020B0604020202020204" pitchFamily="34" charset="0"/>
              <a:buChar char="•"/>
            </a:pPr>
            <a:r>
              <a:rPr lang="en-ZA" sz="1662" dirty="0">
                <a:solidFill>
                  <a:schemeClr val="tx2"/>
                </a:solidFill>
              </a:rPr>
              <a:t>Fragmented institutions</a:t>
            </a:r>
          </a:p>
          <a:p>
            <a:pPr marL="263776" indent="-263776">
              <a:spcAft>
                <a:spcPts val="1200"/>
              </a:spcAft>
              <a:buFont typeface="Arial" panose="020B0604020202020204" pitchFamily="34" charset="0"/>
              <a:buChar char="•"/>
            </a:pPr>
            <a:r>
              <a:rPr lang="en-ZA" sz="1662" dirty="0">
                <a:solidFill>
                  <a:schemeClr val="tx2"/>
                </a:solidFill>
              </a:rPr>
              <a:t>Quality of life</a:t>
            </a:r>
          </a:p>
          <a:p>
            <a:pPr marL="263776" indent="-263776">
              <a:spcAft>
                <a:spcPts val="1200"/>
              </a:spcAft>
              <a:buFont typeface="Arial" panose="020B0604020202020204" pitchFamily="34" charset="0"/>
              <a:buChar char="•"/>
            </a:pPr>
            <a:r>
              <a:rPr lang="en-ZA" sz="1662" dirty="0">
                <a:solidFill>
                  <a:schemeClr val="tx2"/>
                </a:solidFill>
              </a:rPr>
              <a:t>Poverty / inequality</a:t>
            </a:r>
          </a:p>
        </p:txBody>
      </p:sp>
      <p:sp>
        <p:nvSpPr>
          <p:cNvPr id="8" name="TextBox 7"/>
          <p:cNvSpPr txBox="1"/>
          <p:nvPr/>
        </p:nvSpPr>
        <p:spPr>
          <a:xfrm>
            <a:off x="1835696" y="5867346"/>
            <a:ext cx="5716327" cy="859659"/>
          </a:xfrm>
          <a:prstGeom prst="rect">
            <a:avLst/>
          </a:prstGeom>
          <a:noFill/>
        </p:spPr>
        <p:txBody>
          <a:bodyPr wrap="square" rtlCol="0">
            <a:spAutoFit/>
          </a:bodyPr>
          <a:lstStyle/>
          <a:p>
            <a:r>
              <a:rPr lang="en-ZA" sz="1662" dirty="0">
                <a:solidFill>
                  <a:srgbClr val="FF0000"/>
                </a:solidFill>
              </a:rPr>
              <a:t>…</a:t>
            </a:r>
            <a:r>
              <a:rPr lang="en-ZA" sz="1662" i="1" dirty="0">
                <a:solidFill>
                  <a:srgbClr val="FF0000"/>
                </a:solidFill>
              </a:rPr>
              <a:t>the availability of water of acceptable quality is predicted to be the single greatest and most urgent development constraint facing South Africa</a:t>
            </a:r>
            <a:r>
              <a:rPr lang="en-ZA" sz="1662" dirty="0">
                <a:solidFill>
                  <a:srgbClr val="FF0000"/>
                </a:solidFill>
              </a:rPr>
              <a:t>” </a:t>
            </a:r>
            <a:r>
              <a:rPr lang="en-ZA" sz="1292" dirty="0">
                <a:solidFill>
                  <a:srgbClr val="FF0000"/>
                </a:solidFill>
              </a:rPr>
              <a:t>(</a:t>
            </a:r>
            <a:r>
              <a:rPr lang="en-ZA" sz="1292" i="1" dirty="0">
                <a:solidFill>
                  <a:srgbClr val="FF0000"/>
                </a:solidFill>
              </a:rPr>
              <a:t>Scholes, 2001)</a:t>
            </a:r>
            <a:endParaRPr lang="en-ZA" sz="1662" dirty="0"/>
          </a:p>
        </p:txBody>
      </p:sp>
      <p:pic>
        <p:nvPicPr>
          <p:cNvPr id="7" name="Picture 9" descr="IMGA0304">
            <a:extLst>
              <a:ext uri="{FF2B5EF4-FFF2-40B4-BE49-F238E27FC236}">
                <a16:creationId xmlns:a16="http://schemas.microsoft.com/office/drawing/2014/main" id="{065DCDD1-F221-4164-A07C-A5ED1496B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858" y="1011198"/>
            <a:ext cx="6384491" cy="43070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www.thesouthafrican.com/wp-content/uploads/2017/03/Jon-Kerrin-Theewaterskloof5.jpg">
            <a:extLst>
              <a:ext uri="{FF2B5EF4-FFF2-40B4-BE49-F238E27FC236}">
                <a16:creationId xmlns:a16="http://schemas.microsoft.com/office/drawing/2014/main" id="{1D52BC46-2A0C-4B5B-AC8E-4796C5A52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858" y="1011198"/>
            <a:ext cx="6410149" cy="4338493"/>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a:extLst>
              <a:ext uri="{FF2B5EF4-FFF2-40B4-BE49-F238E27FC236}">
                <a16:creationId xmlns:a16="http://schemas.microsoft.com/office/drawing/2014/main" id="{D4834A92-9241-4498-9726-97A416582196}"/>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7944"/>
          <a:stretch/>
        </p:blipFill>
        <p:spPr>
          <a:xfrm>
            <a:off x="2529020" y="1011198"/>
            <a:ext cx="6469693" cy="4466806"/>
          </a:xfrm>
          <a:prstGeom prst="rect">
            <a:avLst/>
          </a:prstGeom>
        </p:spPr>
      </p:pic>
    </p:spTree>
    <p:extLst>
      <p:ext uri="{BB962C8B-B14F-4D97-AF65-F5344CB8AC3E}">
        <p14:creationId xmlns:p14="http://schemas.microsoft.com/office/powerpoint/2010/main" val="31888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670B17D-C3B3-4B76-9712-282029A715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56" t="-241" r="-1" b="39920"/>
          <a:stretch/>
        </p:blipFill>
        <p:spPr>
          <a:xfrm>
            <a:off x="1405641" y="0"/>
            <a:ext cx="6040854" cy="6858000"/>
          </a:xfrm>
          <a:ln w="6350">
            <a:noFill/>
          </a:ln>
        </p:spPr>
      </p:pic>
    </p:spTree>
    <p:extLst>
      <p:ext uri="{BB962C8B-B14F-4D97-AF65-F5344CB8AC3E}">
        <p14:creationId xmlns:p14="http://schemas.microsoft.com/office/powerpoint/2010/main" val="3630793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A8DB-3CDB-44E7-A516-8B72BBFBF2A2}"/>
              </a:ext>
            </a:extLst>
          </p:cNvPr>
          <p:cNvSpPr>
            <a:spLocks noGrp="1"/>
          </p:cNvSpPr>
          <p:nvPr>
            <p:ph type="title"/>
          </p:nvPr>
        </p:nvSpPr>
        <p:spPr/>
        <p:txBody>
          <a:bodyPr>
            <a:normAutofit/>
          </a:bodyPr>
          <a:lstStyle/>
          <a:p>
            <a:r>
              <a:rPr lang="en-ZA" sz="3323" dirty="0"/>
              <a:t>What can we learn from the CT crisis?</a:t>
            </a:r>
          </a:p>
        </p:txBody>
      </p:sp>
      <p:sp>
        <p:nvSpPr>
          <p:cNvPr id="3" name="Content Placeholder 2">
            <a:extLst>
              <a:ext uri="{FF2B5EF4-FFF2-40B4-BE49-F238E27FC236}">
                <a16:creationId xmlns:a16="http://schemas.microsoft.com/office/drawing/2014/main" id="{36D0E565-223F-4E95-A671-3DA45470B300}"/>
              </a:ext>
            </a:extLst>
          </p:cNvPr>
          <p:cNvSpPr>
            <a:spLocks noGrp="1"/>
          </p:cNvSpPr>
          <p:nvPr>
            <p:ph idx="1"/>
          </p:nvPr>
        </p:nvSpPr>
        <p:spPr>
          <a:xfrm>
            <a:off x="101079" y="1271864"/>
            <a:ext cx="8229600" cy="3733805"/>
          </a:xfrm>
        </p:spPr>
        <p:txBody>
          <a:bodyPr>
            <a:normAutofit fontScale="92500" lnSpcReduction="20000"/>
          </a:bodyPr>
          <a:lstStyle/>
          <a:p>
            <a:pPr>
              <a:spcAft>
                <a:spcPts val="1108"/>
              </a:spcAft>
            </a:pPr>
            <a:r>
              <a:rPr lang="en-ZA" dirty="0">
                <a:solidFill>
                  <a:schemeClr val="tx1"/>
                </a:solidFill>
              </a:rPr>
              <a:t>Improve commitment to building water sensitive cities with multifunctional infrastructure</a:t>
            </a:r>
            <a:r>
              <a:rPr lang="en-ZA" i="1" dirty="0">
                <a:solidFill>
                  <a:schemeClr val="tx1"/>
                </a:solidFill>
              </a:rPr>
              <a:t> </a:t>
            </a:r>
          </a:p>
          <a:p>
            <a:pPr>
              <a:spcAft>
                <a:spcPts val="1108"/>
              </a:spcAft>
            </a:pPr>
            <a:r>
              <a:rPr lang="en-ZA" dirty="0">
                <a:solidFill>
                  <a:schemeClr val="tx1"/>
                </a:solidFill>
              </a:rPr>
              <a:t>Adapt much faster to water scarcity (‘</a:t>
            </a:r>
            <a:r>
              <a:rPr lang="en-ZA" i="1" dirty="0">
                <a:solidFill>
                  <a:schemeClr val="tx1"/>
                </a:solidFill>
              </a:rPr>
              <a:t>drought as the new normal’</a:t>
            </a:r>
            <a:r>
              <a:rPr lang="en-ZA" dirty="0">
                <a:solidFill>
                  <a:schemeClr val="tx1"/>
                </a:solidFill>
              </a:rPr>
              <a:t>) – build resilience</a:t>
            </a:r>
          </a:p>
          <a:p>
            <a:pPr>
              <a:spcAft>
                <a:spcPts val="1108"/>
              </a:spcAft>
            </a:pPr>
            <a:r>
              <a:rPr lang="en-ZA" dirty="0">
                <a:solidFill>
                  <a:schemeClr val="tx1"/>
                </a:solidFill>
              </a:rPr>
              <a:t>‘</a:t>
            </a:r>
            <a:r>
              <a:rPr lang="en-ZA" i="1" dirty="0">
                <a:solidFill>
                  <a:schemeClr val="tx1"/>
                </a:solidFill>
              </a:rPr>
              <a:t>Conserve, Value and Enjoy Water</a:t>
            </a:r>
            <a:r>
              <a:rPr lang="en-ZA" dirty="0">
                <a:solidFill>
                  <a:schemeClr val="tx1"/>
                </a:solidFill>
              </a:rPr>
              <a:t>’</a:t>
            </a:r>
          </a:p>
          <a:p>
            <a:pPr>
              <a:spcAft>
                <a:spcPts val="1108"/>
              </a:spcAft>
            </a:pPr>
            <a:r>
              <a:rPr lang="en-ZA" dirty="0">
                <a:solidFill>
                  <a:schemeClr val="tx1"/>
                </a:solidFill>
              </a:rPr>
              <a:t>Diversify water resources</a:t>
            </a:r>
          </a:p>
          <a:p>
            <a:pPr>
              <a:spcAft>
                <a:spcPts val="1108"/>
              </a:spcAft>
            </a:pPr>
            <a:r>
              <a:rPr lang="en-ZA" dirty="0">
                <a:solidFill>
                  <a:schemeClr val="tx1"/>
                </a:solidFill>
              </a:rPr>
              <a:t>Blue-green corridors</a:t>
            </a:r>
          </a:p>
          <a:p>
            <a:pPr>
              <a:spcAft>
                <a:spcPts val="1108"/>
              </a:spcAft>
            </a:pPr>
            <a:r>
              <a:rPr lang="en-ZA" dirty="0">
                <a:solidFill>
                  <a:schemeClr val="tx1"/>
                </a:solidFill>
              </a:rPr>
              <a:t>Water-energy-waste nexus</a:t>
            </a:r>
          </a:p>
          <a:p>
            <a:pPr>
              <a:spcAft>
                <a:spcPts val="1108"/>
              </a:spcAft>
            </a:pPr>
            <a:r>
              <a:rPr lang="en-ZA" dirty="0">
                <a:solidFill>
                  <a:schemeClr val="tx1"/>
                </a:solidFill>
              </a:rPr>
              <a:t>Change behaviour</a:t>
            </a:r>
          </a:p>
          <a:p>
            <a:endParaRPr lang="en-ZA" dirty="0">
              <a:solidFill>
                <a:schemeClr val="tx1"/>
              </a:solidFill>
            </a:endParaRPr>
          </a:p>
        </p:txBody>
      </p:sp>
      <p:pic>
        <p:nvPicPr>
          <p:cNvPr id="4" name="Content Placeholder 3">
            <a:extLst>
              <a:ext uri="{FF2B5EF4-FFF2-40B4-BE49-F238E27FC236}">
                <a16:creationId xmlns:a16="http://schemas.microsoft.com/office/drawing/2014/main" id="{D71A9E5F-2D5F-454C-A28B-2A618F2A64EB}"/>
              </a:ext>
            </a:extLst>
          </p:cNvPr>
          <p:cNvPicPr>
            <a:picLocks noChangeAspect="1"/>
          </p:cNvPicPr>
          <p:nvPr/>
        </p:nvPicPr>
        <p:blipFill>
          <a:blip r:embed="rId2"/>
          <a:stretch>
            <a:fillRect/>
          </a:stretch>
        </p:blipFill>
        <p:spPr>
          <a:xfrm>
            <a:off x="4061830" y="3506990"/>
            <a:ext cx="4981577" cy="3323494"/>
          </a:xfrm>
          <a:prstGeom prst="rect">
            <a:avLst/>
          </a:prstGeom>
        </p:spPr>
      </p:pic>
      <p:sp>
        <p:nvSpPr>
          <p:cNvPr id="5" name="TextBox 4">
            <a:extLst>
              <a:ext uri="{FF2B5EF4-FFF2-40B4-BE49-F238E27FC236}">
                <a16:creationId xmlns:a16="http://schemas.microsoft.com/office/drawing/2014/main" id="{939C91E6-9514-4FF9-8CFE-0ED5C36EB756}"/>
              </a:ext>
            </a:extLst>
          </p:cNvPr>
          <p:cNvSpPr txBox="1"/>
          <p:nvPr/>
        </p:nvSpPr>
        <p:spPr>
          <a:xfrm>
            <a:off x="323528" y="5168737"/>
            <a:ext cx="3389915" cy="774058"/>
          </a:xfrm>
          <a:prstGeom prst="rect">
            <a:avLst/>
          </a:prstGeom>
          <a:noFill/>
        </p:spPr>
        <p:txBody>
          <a:bodyPr wrap="square" rtlCol="0">
            <a:spAutoFit/>
          </a:bodyPr>
          <a:lstStyle/>
          <a:p>
            <a:pPr algn="ctr">
              <a:buClr>
                <a:srgbClr val="53548A"/>
              </a:buClr>
            </a:pPr>
            <a:r>
              <a:rPr lang="en-ZA" sz="2215" i="1" dirty="0">
                <a:solidFill>
                  <a:srgbClr val="FF0000"/>
                </a:solidFill>
                <a:latin typeface="Arial"/>
              </a:rPr>
              <a:t>Design principle – “keep water in the town / city”</a:t>
            </a:r>
            <a:endParaRPr lang="en-GB" sz="2215" i="1" dirty="0">
              <a:solidFill>
                <a:srgbClr val="FF0000"/>
              </a:solidFill>
              <a:latin typeface="Arial"/>
            </a:endParaRPr>
          </a:p>
        </p:txBody>
      </p:sp>
    </p:spTree>
    <p:extLst>
      <p:ext uri="{BB962C8B-B14F-4D97-AF65-F5344CB8AC3E}">
        <p14:creationId xmlns:p14="http://schemas.microsoft.com/office/powerpoint/2010/main" val="159342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4290"/>
            <a:ext cx="8229600" cy="934966"/>
          </a:xfrm>
        </p:spPr>
        <p:txBody>
          <a:bodyPr>
            <a:normAutofit/>
          </a:bodyPr>
          <a:lstStyle/>
          <a:p>
            <a:r>
              <a:rPr lang="en-US" dirty="0"/>
              <a:t>Water Sensitive Urban Design (WSUD)</a:t>
            </a:r>
            <a:endParaRPr lang="en-GB" dirty="0"/>
          </a:p>
        </p:txBody>
      </p:sp>
      <p:sp>
        <p:nvSpPr>
          <p:cNvPr id="3" name="Content Placeholder 2"/>
          <p:cNvSpPr>
            <a:spLocks noGrp="1"/>
          </p:cNvSpPr>
          <p:nvPr>
            <p:ph idx="1"/>
          </p:nvPr>
        </p:nvSpPr>
        <p:spPr>
          <a:xfrm>
            <a:off x="457200" y="1311853"/>
            <a:ext cx="8229600" cy="4784147"/>
          </a:xfrm>
        </p:spPr>
        <p:txBody>
          <a:bodyPr>
            <a:normAutofit/>
          </a:bodyPr>
          <a:lstStyle/>
          <a:p>
            <a:pPr marL="109728" indent="0">
              <a:buNone/>
            </a:pPr>
            <a:endParaRPr lang="en-US" dirty="0"/>
          </a:p>
          <a:p>
            <a:pPr marL="109728" indent="0" algn="ctr">
              <a:buNone/>
            </a:pPr>
            <a:r>
              <a:rPr lang="en-US" dirty="0">
                <a:solidFill>
                  <a:schemeClr val="tx2"/>
                </a:solidFill>
              </a:rPr>
              <a:t>WSUD integrates water cycle management with the built environment through planning and urban design, providing multiple benefits and opportunities in order to overcome challenges with water management.</a:t>
            </a:r>
          </a:p>
          <a:p>
            <a:pPr marL="109728" indent="0">
              <a:buNone/>
            </a:pPr>
            <a:endParaRPr lang="en-US" sz="1200" dirty="0"/>
          </a:p>
          <a:p>
            <a:pPr marL="109728" indent="0">
              <a:buNone/>
            </a:pPr>
            <a:endParaRPr lang="en-US" dirty="0"/>
          </a:p>
          <a:p>
            <a:pPr marL="109728" indent="0" algn="ctr">
              <a:buNone/>
            </a:pPr>
            <a:r>
              <a:rPr lang="en-US" sz="2400" i="1" dirty="0">
                <a:solidFill>
                  <a:srgbClr val="FF0000"/>
                </a:solidFill>
              </a:rPr>
              <a:t>“WSUD is not a set of solutions or measures, but a process and philosophy to </a:t>
            </a:r>
            <a:r>
              <a:rPr lang="en-US" sz="2400" i="1" dirty="0" err="1">
                <a:solidFill>
                  <a:srgbClr val="FF0000"/>
                </a:solidFill>
              </a:rPr>
              <a:t>optimise</a:t>
            </a:r>
            <a:r>
              <a:rPr lang="en-US" sz="2400" i="1" dirty="0">
                <a:solidFill>
                  <a:srgbClr val="FF0000"/>
                </a:solidFill>
              </a:rPr>
              <a:t> both water management and urban design objectives”</a:t>
            </a:r>
            <a:r>
              <a:rPr lang="en-US" dirty="0">
                <a:solidFill>
                  <a:srgbClr val="FF0000"/>
                </a:solidFill>
              </a:rPr>
              <a:t> </a:t>
            </a:r>
            <a:r>
              <a:rPr lang="en-US" sz="2000" dirty="0">
                <a:solidFill>
                  <a:srgbClr val="FF0000"/>
                </a:solidFill>
              </a:rPr>
              <a:t>(CIRIA, 2013)</a:t>
            </a:r>
            <a:endParaRPr lang="en-GB" sz="2000" dirty="0">
              <a:solidFill>
                <a:srgbClr val="FF0000"/>
              </a:solidFill>
            </a:endParaRPr>
          </a:p>
        </p:txBody>
      </p:sp>
    </p:spTree>
    <p:extLst>
      <p:ext uri="{BB962C8B-B14F-4D97-AF65-F5344CB8AC3E}">
        <p14:creationId xmlns:p14="http://schemas.microsoft.com/office/powerpoint/2010/main" val="2610901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755E-3204-4917-B9E1-EEB1D43F842F}"/>
              </a:ext>
            </a:extLst>
          </p:cNvPr>
          <p:cNvSpPr>
            <a:spLocks noGrp="1"/>
          </p:cNvSpPr>
          <p:nvPr>
            <p:ph type="title"/>
          </p:nvPr>
        </p:nvSpPr>
        <p:spPr/>
        <p:txBody>
          <a:bodyPr>
            <a:normAutofit fontScale="90000"/>
          </a:bodyPr>
          <a:lstStyle/>
          <a:p>
            <a:r>
              <a:rPr lang="en-ZA" dirty="0"/>
              <a:t>Influence of Water Sensitive Design on urban water cycle</a:t>
            </a:r>
          </a:p>
        </p:txBody>
      </p:sp>
      <p:sp>
        <p:nvSpPr>
          <p:cNvPr id="4" name="TextBox 3">
            <a:extLst>
              <a:ext uri="{FF2B5EF4-FFF2-40B4-BE49-F238E27FC236}">
                <a16:creationId xmlns:a16="http://schemas.microsoft.com/office/drawing/2014/main" id="{691C21EF-E73A-4699-A316-124B502E918E}"/>
              </a:ext>
            </a:extLst>
          </p:cNvPr>
          <p:cNvSpPr txBox="1"/>
          <p:nvPr/>
        </p:nvSpPr>
        <p:spPr>
          <a:xfrm>
            <a:off x="5796136" y="6033145"/>
            <a:ext cx="2057400" cy="253916"/>
          </a:xfrm>
          <a:prstGeom prst="rect">
            <a:avLst/>
          </a:prstGeom>
          <a:noFill/>
        </p:spPr>
        <p:txBody>
          <a:bodyPr wrap="square" rtlCol="0">
            <a:spAutoFit/>
          </a:bodyPr>
          <a:lstStyle/>
          <a:p>
            <a:r>
              <a:rPr lang="en-GB" sz="1050" dirty="0"/>
              <a:t>Source: Hoban &amp; Wong (2006)</a:t>
            </a:r>
            <a:endParaRPr lang="en-US" sz="1050" dirty="0"/>
          </a:p>
        </p:txBody>
      </p:sp>
      <p:pic>
        <p:nvPicPr>
          <p:cNvPr id="5" name="Picture 2" descr="http://waterbydesign.com.au/wp-content/uploads/2009/06/WSUD_arrows-sml.jpg">
            <a:extLst>
              <a:ext uri="{FF2B5EF4-FFF2-40B4-BE49-F238E27FC236}">
                <a16:creationId xmlns:a16="http://schemas.microsoft.com/office/drawing/2014/main" id="{6C5070BF-AA82-4F6B-810A-FE44B4FAD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13" y="1484784"/>
            <a:ext cx="8927173" cy="437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037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WMG PPT TEMPLATE - WRC Projects">
  <a:themeElements>
    <a:clrScheme name="Custom 1">
      <a:dk1>
        <a:srgbClr val="53548A"/>
      </a:dk1>
      <a:lt1>
        <a:sysClr val="window" lastClr="FFFFFF"/>
      </a:lt1>
      <a:dk2>
        <a:srgbClr val="3F4068"/>
      </a:dk2>
      <a:lt2>
        <a:srgbClr val="DADBE9"/>
      </a:lt2>
      <a:accent1>
        <a:srgbClr val="53548A"/>
      </a:accent1>
      <a:accent2>
        <a:srgbClr val="53548A"/>
      </a:accent2>
      <a:accent3>
        <a:srgbClr val="A04DA3"/>
      </a:accent3>
      <a:accent4>
        <a:srgbClr val="C4652D"/>
      </a:accent4>
      <a:accent5>
        <a:srgbClr val="8B5D3D"/>
      </a:accent5>
      <a:accent6>
        <a:srgbClr val="3F6E8C"/>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Presentation2" id="{FC39EABA-83C9-4C33-B728-4E98CE3B9A0D}" vid="{59F98966-7CF6-454C-B73D-90FC9660C7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F88CAEA5109A8478A5F4AFD8FAB5222" ma:contentTypeVersion="11" ma:contentTypeDescription="Create a new document." ma:contentTypeScope="" ma:versionID="a4fc293570d8c46a6396a9901fcaba07">
  <xsd:schema xmlns:xsd="http://www.w3.org/2001/XMLSchema" xmlns:xs="http://www.w3.org/2001/XMLSchema" xmlns:p="http://schemas.microsoft.com/office/2006/metadata/properties" xmlns:ns1="http://schemas.microsoft.com/sharepoint/v3" xmlns:ns2="04f8aa70-7e56-4b6c-876e-82692cd4222e" xmlns:ns3="c88c95d7-c677-4fb8-ae3a-09b92888576a" targetNamespace="http://schemas.microsoft.com/office/2006/metadata/properties" ma:root="true" ma:fieldsID="849088bd431fe1cb27c964334881edf4" ns1:_="" ns2:_="" ns3:_="">
    <xsd:import namespace="http://schemas.microsoft.com/sharepoint/v3"/>
    <xsd:import namespace="04f8aa70-7e56-4b6c-876e-82692cd4222e"/>
    <xsd:import namespace="c88c95d7-c677-4fb8-ae3a-09b92888576a"/>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TaxCatchAll" minOccurs="0"/>
                <xsd:element ref="ns2:_dlc_DocId" minOccurs="0"/>
                <xsd:element ref="ns2:_dlc_DocIdUrl" minOccurs="0"/>
                <xsd:element ref="ns2:_dlc_DocIdPersistId" minOccurs="0"/>
                <xsd:element ref="ns2:Business_x0020_Unit" minOccurs="0"/>
                <xsd:element ref="ns3:Tag" minOccurs="0"/>
                <xsd:element ref="ns3:Year" minOccurs="0"/>
                <xsd:element ref="ns3:Quarter"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f8aa70-7e56-4b6c-876e-82692cd422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2" nillable="true" ma:displayName="Taxonomy Catch All Column" ma:hidden="true" ma:list="{c75ffc17-69a3-404d-9a64-3854396bdc4f}" ma:internalName="TaxCatchAll" ma:showField="CatchAllData" ma:web="04f8aa70-7e56-4b6c-876e-82692cd4222e">
      <xsd:complexType>
        <xsd:complexContent>
          <xsd:extension base="dms:MultiChoiceLookup">
            <xsd:sequence>
              <xsd:element name="Value" type="dms:Lookup" maxOccurs="unbounded" minOccurs="0"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Business_x0020_Unit" ma:index="16" nillable="true" ma:displayName="Business Unit" ma:format="Dropdown" ma:internalName="Business_x0020_Unit">
      <xsd:simpleType>
        <xsd:restriction base="dms:Choice">
          <xsd:enumeration value="Automotive"/>
          <xsd:enumeration value="Food and Associated Industries"/>
          <xsd:enumeration value="Legal Metrology"/>
          <xsd:enumeration value="Legal"/>
          <xsd:enumeration value="Human Resoure"/>
          <xsd:enumeration value="CMM"/>
          <xsd:enumeration value="Electrotech"/>
          <xsd:enumeration value="Internal Audit"/>
          <xsd:enumeration value="NBR"/>
          <xsd:enumeration value="RRD"/>
        </xsd:restriction>
      </xsd:simple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8c95d7-c677-4fb8-ae3a-09b92888576a" elementFormDefault="qualified">
    <xsd:import namespace="http://schemas.microsoft.com/office/2006/documentManagement/types"/>
    <xsd:import namespace="http://schemas.microsoft.com/office/infopath/2007/PartnerControls"/>
    <xsd:element name="Category" ma:index="11" nillable="true" ma:displayName="Category" ma:internalName="Category">
      <xsd:complexType>
        <xsd:complexContent>
          <xsd:extension base="dms:MultiChoice">
            <xsd:sequence>
              <xsd:element name="Value" maxOccurs="unbounded" minOccurs="0" nillable="true">
                <xsd:simpleType>
                  <xsd:restriction base="dms:Choice">
                    <xsd:enumeration value="Motorcycle"/>
                    <xsd:enumeration value="Load Bodies"/>
                    <xsd:enumeration value="Tractors"/>
                    <xsd:enumeration value="O3/O4 Vehicle Homologation"/>
                    <xsd:enumeration value="O1/O2 Vehicle Homologation"/>
                    <xsd:enumeration value="N2/N3 vehicle Homologation"/>
                    <xsd:enumeration value="N1 Vehicle Homologation"/>
                    <xsd:enumeration value="M2/M3 Vehicle Homologation"/>
                    <xsd:enumeration value="M1 Vehicle Homologation"/>
                    <xsd:enumeration value="General"/>
                    <xsd:enumeration value="Approval Requirements"/>
                  </xsd:restriction>
                </xsd:simpleType>
              </xsd:element>
            </xsd:sequence>
          </xsd:extension>
        </xsd:complexContent>
      </xsd:complexType>
    </xsd:element>
    <xsd:element name="Tag" ma:index="17" nillable="true" ma:displayName="Tag" ma:default="Form" ma:format="Dropdown" ma:internalName="Tag">
      <xsd:simpleType>
        <xsd:restriction base="dms:Choice">
          <xsd:enumeration value="Form"/>
          <xsd:enumeration value="General"/>
        </xsd:restriction>
      </xsd:simpleType>
    </xsd:element>
    <xsd:element name="Year" ma:index="18" nillable="true" ma:displayName="Year" ma:internalName="Year" ma:percentage="FALSE">
      <xsd:simpleType>
        <xsd:restriction base="dms:Number"/>
      </xsd:simpleType>
    </xsd:element>
    <xsd:element name="Quarter" ma:index="19" nillable="true" ma:displayName="Quarter" ma:internalName="Quarter"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Category xmlns="c88c95d7-c677-4fb8-ae3a-09b92888576a"/>
    <TaxCatchAll xmlns="04f8aa70-7e56-4b6c-876e-82692cd4222e"/>
    <_dlc_DocId xmlns="04f8aa70-7e56-4b6c-876e-82692cd4222e">NRCS-1797567310-217</_dlc_DocId>
    <_dlc_DocIdUrl xmlns="04f8aa70-7e56-4b6c-876e-82692cd4222e">
      <Url>http://prod.nrcs.local/_layouts/15/DocIdRedir.aspx?ID=NRCS-1797567310-217</Url>
      <Description>NRCS-1797567310-217</Description>
    </_dlc_DocIdUrl>
    <Tag xmlns="c88c95d7-c677-4fb8-ae3a-09b92888576a">Form</Tag>
    <Business_x0020_Unit xmlns="04f8aa70-7e56-4b6c-876e-82692cd4222e" xsi:nil="true"/>
    <Year xmlns="c88c95d7-c677-4fb8-ae3a-09b92888576a" xsi:nil="true"/>
    <Quarter xmlns="c88c95d7-c677-4fb8-ae3a-09b92888576a" xsi:nil="true"/>
  </documentManagement>
</p:properties>
</file>

<file path=customXml/itemProps1.xml><?xml version="1.0" encoding="utf-8"?>
<ds:datastoreItem xmlns:ds="http://schemas.openxmlformats.org/officeDocument/2006/customXml" ds:itemID="{01570841-780C-47C1-B2C4-30D8D89940F2}"/>
</file>

<file path=customXml/itemProps2.xml><?xml version="1.0" encoding="utf-8"?>
<ds:datastoreItem xmlns:ds="http://schemas.openxmlformats.org/officeDocument/2006/customXml" ds:itemID="{4D7A2AF1-07C9-4713-9ACF-5A9E522AC6A7}"/>
</file>

<file path=customXml/itemProps3.xml><?xml version="1.0" encoding="utf-8"?>
<ds:datastoreItem xmlns:ds="http://schemas.openxmlformats.org/officeDocument/2006/customXml" ds:itemID="{E5279113-2C95-4340-A759-3720E85AC626}"/>
</file>

<file path=customXml/itemProps4.xml><?xml version="1.0" encoding="utf-8"?>
<ds:datastoreItem xmlns:ds="http://schemas.openxmlformats.org/officeDocument/2006/customXml" ds:itemID="{A9453EBF-695D-455B-8D7A-1AD6B33A2053}"/>
</file>

<file path=docProps/app.xml><?xml version="1.0" encoding="utf-8"?>
<Properties xmlns="http://schemas.openxmlformats.org/officeDocument/2006/extended-properties" xmlns:vt="http://schemas.openxmlformats.org/officeDocument/2006/docPropsVTypes">
  <Template>FW powerpoint template</Template>
  <TotalTime>1516</TotalTime>
  <Words>2248</Words>
  <Application>Microsoft Office PowerPoint</Application>
  <PresentationFormat>On-screen Show (4:3)</PresentationFormat>
  <Paragraphs>253</Paragraphs>
  <Slides>48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Georgia</vt:lpstr>
      <vt:lpstr>Times New Roman</vt:lpstr>
      <vt:lpstr>UWMG PPT TEMPLATE - WRC Projects</vt:lpstr>
      <vt:lpstr>PowerPoint Presentation</vt:lpstr>
      <vt:lpstr>PowerPoint Presentation</vt:lpstr>
      <vt:lpstr>South African water resources</vt:lpstr>
      <vt:lpstr>Urbanisation in SA: recognising risk</vt:lpstr>
      <vt:lpstr>SA’s water crisis - “Too much, too little, too dirty”</vt:lpstr>
      <vt:lpstr>PowerPoint Presentation</vt:lpstr>
      <vt:lpstr>What can we learn from the CT crisis?</vt:lpstr>
      <vt:lpstr>Water Sensitive Urban Design (WSUD)</vt:lpstr>
      <vt:lpstr>Influence of Water Sensitive Design on urban water cycle</vt:lpstr>
      <vt:lpstr>Water sensitive design and water sensitive cities</vt:lpstr>
      <vt:lpstr>PowerPoint Presentation</vt:lpstr>
      <vt:lpstr>Pillar 1</vt:lpstr>
      <vt:lpstr>Water diversity – key to resilience</vt:lpstr>
      <vt:lpstr>‘Closing the gap’ - many sources of water</vt:lpstr>
      <vt:lpstr>Water conservation / demand management</vt:lpstr>
      <vt:lpstr>Treated wastewater use / reclamation</vt:lpstr>
      <vt:lpstr>Diversifying household water sources</vt:lpstr>
      <vt:lpstr>PowerPoint Presentation</vt:lpstr>
      <vt:lpstr>Greywater harvesting in serviced areas</vt:lpstr>
      <vt:lpstr>PowerPoint Presentation</vt:lpstr>
      <vt:lpstr>Rainwater and stormwater harvesting</vt:lpstr>
      <vt:lpstr>Rainwater use at the household level</vt:lpstr>
      <vt:lpstr>Positions on SWH</vt:lpstr>
      <vt:lpstr>Two big challenges</vt:lpstr>
      <vt:lpstr>Sustainable Drainage Systems (SuDS)</vt:lpstr>
      <vt:lpstr>Open storage</vt:lpstr>
      <vt:lpstr>Groundwater storage through MAR</vt:lpstr>
      <vt:lpstr>Links to groundwater - Sponge cities</vt:lpstr>
      <vt:lpstr>Reshaping water supply - Perth</vt:lpstr>
      <vt:lpstr>Pillar 2</vt:lpstr>
      <vt:lpstr>PowerPoint Presentation</vt:lpstr>
      <vt:lpstr>PowerPoint Presentation</vt:lpstr>
      <vt:lpstr>PowerPoint Presentation</vt:lpstr>
      <vt:lpstr>Living wall for greywater recycling</vt:lpstr>
      <vt:lpstr>Pillar 3</vt:lpstr>
      <vt:lpstr>Presenting the benefits of WSUD</vt:lpstr>
      <vt:lpstr>Social – institutional barriers / enablers</vt:lpstr>
      <vt:lpstr>WSUD / SuDS for South Africa</vt:lpstr>
      <vt:lpstr>What are the challenges? </vt:lpstr>
      <vt:lpstr>Future water outlook – water sensitivity</vt:lpstr>
      <vt:lpstr>PowerPoint Presentation</vt:lpstr>
      <vt:lpstr>Green infrastructure in the Gauteng City Region </vt:lpstr>
      <vt:lpstr>The Singapore story</vt:lpstr>
      <vt:lpstr>The four ‘taps’</vt:lpstr>
      <vt:lpstr>PowerPoint Presentation</vt:lpstr>
      <vt:lpstr>PowerPoint Presentation</vt:lpstr>
      <vt:lpstr>PowerPoint Presentation</vt:lpstr>
      <vt:lpstr>PowerPoint Presentation</vt:lpstr>
    </vt:vector>
  </TitlesOfParts>
  <Company>University of Cape Town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Blue-green infrastructure transitions</dc:title>
  <dc:creator>Kirsty Carden</dc:creator>
  <cp:lastModifiedBy>Semakaleng Masilo</cp:lastModifiedBy>
  <cp:revision>114</cp:revision>
  <dcterms:created xsi:type="dcterms:W3CDTF">2015-05-08T09:59:10Z</dcterms:created>
  <dcterms:modified xsi:type="dcterms:W3CDTF">2019-11-22T08:27:05Z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0x0101004F88CAEA5109A8478A5F4AFD8FAB5222</vt:lpwstr>
  </property>
  <property fmtid="{D5CDD505-2E9C-101B-9397-08002B2CF9AE}" pid="3" name="_dlc_DocIdItemGuid">
    <vt:lpwstr>7ca8456f-f010-4672-b702-662fd47ee8dc</vt:lpwstr>
  </property>
</Properties>
</file>